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73" r:id="rId2"/>
    <p:sldId id="256" r:id="rId3"/>
    <p:sldId id="271" r:id="rId4"/>
    <p:sldId id="272" r:id="rId5"/>
    <p:sldId id="270" r:id="rId6"/>
    <p:sldId id="268" r:id="rId7"/>
    <p:sldId id="262" r:id="rId8"/>
    <p:sldId id="263" r:id="rId9"/>
    <p:sldId id="257" r:id="rId10"/>
    <p:sldId id="258" r:id="rId11"/>
    <p:sldId id="259" r:id="rId12"/>
    <p:sldId id="261" r:id="rId13"/>
    <p:sldId id="260" r:id="rId14"/>
    <p:sldId id="264" r:id="rId15"/>
    <p:sldId id="265" r:id="rId16"/>
    <p:sldId id="266" r:id="rId17"/>
    <p:sldId id="267" r:id="rId18"/>
    <p:sldId id="26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8" d="100"/>
          <a:sy n="88" d="100"/>
        </p:scale>
        <p:origin x="403" y="6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2203179935"/>
      </p:ext>
    </p:extLst>
  </p:cSld>
  <p:clrMapOvr>
    <a:masterClrMapping/>
  </p:clrMapOvr>
  <p:transition spd="slow">
    <p:randomBar dir="vert"/>
    <p:sndAc>
      <p:stSnd>
        <p:snd r:embed="rId1" name="arrow.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2507408538"/>
      </p:ext>
    </p:extLst>
  </p:cSld>
  <p:clrMapOvr>
    <a:masterClrMapping/>
  </p:clrMapOvr>
  <p:transition spd="slow">
    <p:randomBar dir="vert"/>
    <p:sndAc>
      <p:stSnd>
        <p:snd r:embed="rId1" name="arrow.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94721681"/>
      </p:ext>
    </p:extLst>
  </p:cSld>
  <p:clrMapOvr>
    <a:masterClrMapping/>
  </p:clrMapOvr>
  <p:transition spd="slow">
    <p:randomBar dir="vert"/>
    <p:sndAc>
      <p:stSnd>
        <p:snd r:embed="rId1" name="arrow.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2501565064"/>
      </p:ext>
    </p:extLst>
  </p:cSld>
  <p:clrMapOvr>
    <a:masterClrMapping/>
  </p:clrMapOvr>
  <p:transition spd="slow">
    <p:randomBar dir="vert"/>
    <p:sndAc>
      <p:stSnd>
        <p:snd r:embed="rId1" name="arrow.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81839542"/>
      </p:ext>
    </p:extLst>
  </p:cSld>
  <p:clrMapOvr>
    <a:masterClrMapping/>
  </p:clrMapOvr>
  <p:transition spd="slow">
    <p:randomBar dir="vert"/>
    <p:sndAc>
      <p:stSnd>
        <p:snd r:embed="rId1" name="arrow.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2382181837"/>
      </p:ext>
    </p:extLst>
  </p:cSld>
  <p:clrMapOvr>
    <a:masterClrMapping/>
  </p:clrMapOvr>
  <p:transition spd="slow">
    <p:randomBar dir="vert"/>
    <p:sndAc>
      <p:stSnd>
        <p:snd r:embed="rId1" name="arrow.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3760783126"/>
      </p:ext>
    </p:extLst>
  </p:cSld>
  <p:clrMapOvr>
    <a:masterClrMapping/>
  </p:clrMapOvr>
  <p:transition spd="slow">
    <p:randomBar dir="vert"/>
    <p:sndAc>
      <p:stSnd>
        <p:snd r:embed="rId1" name="arrow.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3023605767"/>
      </p:ext>
    </p:extLst>
  </p:cSld>
  <p:clrMapOvr>
    <a:masterClrMapping/>
  </p:clrMapOvr>
  <p:transition spd="slow">
    <p:randomBar dir="vert"/>
    <p:sndAc>
      <p:stSnd>
        <p:snd r:embed="rId1" name="arrow.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1650100881"/>
      </p:ext>
    </p:extLst>
  </p:cSld>
  <p:clrMapOvr>
    <a:masterClrMapping/>
  </p:clrMapOvr>
  <p:transition spd="slow">
    <p:randomBar dir="vert"/>
    <p:sndAc>
      <p:stSnd>
        <p:snd r:embed="rId1" name="arrow.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798D45-5F63-4C02-92BA-50E58549A68F}"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1230806623"/>
      </p:ext>
    </p:extLst>
  </p:cSld>
  <p:clrMapOvr>
    <a:masterClrMapping/>
  </p:clrMapOvr>
  <p:transition spd="slow">
    <p:randomBar dir="vert"/>
    <p:sndAc>
      <p:stSnd>
        <p:snd r:embed="rId1" name="arrow.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9798D45-5F63-4C02-92BA-50E58549A68F}"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799622417"/>
      </p:ext>
    </p:extLst>
  </p:cSld>
  <p:clrMapOvr>
    <a:masterClrMapping/>
  </p:clrMapOvr>
  <p:transition spd="slow">
    <p:randomBar dir="vert"/>
    <p:sndAc>
      <p:stSnd>
        <p:snd r:embed="rId1" name="arrow.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9798D45-5F63-4C02-92BA-50E58549A68F}" type="datetimeFigureOut">
              <a:rPr lang="en-US" smtClean="0"/>
              <a:t>6/10/2020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3411315850"/>
      </p:ext>
    </p:extLst>
  </p:cSld>
  <p:clrMapOvr>
    <a:masterClrMapping/>
  </p:clrMapOvr>
  <p:transition spd="slow">
    <p:randomBar dir="vert"/>
    <p:sndAc>
      <p:stSnd>
        <p:snd r:embed="rId1" name="arrow.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798D45-5F63-4C02-92BA-50E58549A68F}" type="datetimeFigureOut">
              <a:rPr lang="en-US" smtClean="0"/>
              <a:t>6/10/2020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184533630"/>
      </p:ext>
    </p:extLst>
  </p:cSld>
  <p:clrMapOvr>
    <a:masterClrMapping/>
  </p:clrMapOvr>
  <p:transition spd="slow">
    <p:randomBar dir="vert"/>
    <p:sndAc>
      <p:stSnd>
        <p:snd r:embed="rId1" name="arrow.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798D45-5F63-4C02-92BA-50E58549A68F}" type="datetimeFigureOut">
              <a:rPr lang="en-US" smtClean="0"/>
              <a:t>6/10/2020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672522320"/>
      </p:ext>
    </p:extLst>
  </p:cSld>
  <p:clrMapOvr>
    <a:masterClrMapping/>
  </p:clrMapOvr>
  <p:transition spd="slow">
    <p:randomBar dir="vert"/>
    <p:sndAc>
      <p:stSnd>
        <p:snd r:embed="rId1" name="arrow.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9798D45-5F63-4C02-92BA-50E58549A68F}"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3118145395"/>
      </p:ext>
    </p:extLst>
  </p:cSld>
  <p:clrMapOvr>
    <a:masterClrMapping/>
  </p:clrMapOvr>
  <p:transition spd="slow">
    <p:randomBar dir="vert"/>
    <p:sndAc>
      <p:stSnd>
        <p:snd r:embed="rId1" name="arrow.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9798D45-5F63-4C02-92BA-50E58549A68F}"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55894-5679-400D-AC5A-7E81CAB02009}" type="slidenum">
              <a:rPr lang="en-US" smtClean="0"/>
              <a:t>‹#›</a:t>
            </a:fld>
            <a:endParaRPr lang="en-US"/>
          </a:p>
        </p:txBody>
      </p:sp>
    </p:spTree>
    <p:extLst>
      <p:ext uri="{BB962C8B-B14F-4D97-AF65-F5344CB8AC3E}">
        <p14:creationId xmlns:p14="http://schemas.microsoft.com/office/powerpoint/2010/main" val="4129802309"/>
      </p:ext>
    </p:extLst>
  </p:cSld>
  <p:clrMapOvr>
    <a:masterClrMapping/>
  </p:clrMapOvr>
  <p:transition spd="slow">
    <p:randomBar dir="vert"/>
    <p:sndAc>
      <p:stSnd>
        <p:snd r:embed="rId1" name="arrow.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9798D45-5F63-4C02-92BA-50E58549A68F}" type="datetimeFigureOut">
              <a:rPr lang="en-US" smtClean="0"/>
              <a:t>6/10/2020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4255894-5679-400D-AC5A-7E81CAB02009}" type="slidenum">
              <a:rPr lang="en-US" smtClean="0"/>
              <a:t>‹#›</a:t>
            </a:fld>
            <a:endParaRPr lang="en-US"/>
          </a:p>
        </p:txBody>
      </p:sp>
    </p:spTree>
    <p:extLst>
      <p:ext uri="{BB962C8B-B14F-4D97-AF65-F5344CB8AC3E}">
        <p14:creationId xmlns:p14="http://schemas.microsoft.com/office/powerpoint/2010/main" val="195597011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ransition spd="slow">
    <p:randomBar dir="vert"/>
    <p:sndAc>
      <p:stSnd>
        <p:snd r:embed="rId18" name="arrow.wav"/>
      </p:stSnd>
    </p:sndAc>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Importance of Extra-curricular Activities in School</a:t>
            </a:r>
            <a:endParaRPr lang="en-US" dirty="0"/>
          </a:p>
        </p:txBody>
      </p:sp>
      <p:sp>
        <p:nvSpPr>
          <p:cNvPr id="3" name="Content Placeholder 2"/>
          <p:cNvSpPr>
            <a:spLocks noGrp="1"/>
          </p:cNvSpPr>
          <p:nvPr>
            <p:ph idx="1"/>
          </p:nvPr>
        </p:nvSpPr>
        <p:spPr>
          <a:xfrm>
            <a:off x="383178" y="1803537"/>
            <a:ext cx="11338560" cy="4632097"/>
          </a:xfrm>
        </p:spPr>
        <p:txBody>
          <a:bodyPr>
            <a:normAutofit/>
          </a:bodyPr>
          <a:lstStyle/>
          <a:p>
            <a:r>
              <a:rPr lang="en-US" sz="2400" b="1" i="1" dirty="0" smtClean="0">
                <a:solidFill>
                  <a:schemeClr val="accent5">
                    <a:lumMod val="75000"/>
                  </a:schemeClr>
                </a:solidFill>
              </a:rPr>
              <a:t>The Sri Lankan School Curriculum is a well thought of one including the essential aspects of Spiritual, Social, Emotional, Physical, Creative and Intellectual development of students through its academic, co-curricular and extra-curricular activities. But it is at the implementation level and the supervisory level that things have gone wrong so badly resulting in such high level of student percentage being diagnosed with diabetics and another good number being not strong enough physically or mentally resulting in sickness at young age and committing suicides unable to bear even minor failures such as at exams.</a:t>
            </a:r>
          </a:p>
          <a:p>
            <a:r>
              <a:rPr lang="en-US" sz="2400" b="1" i="1" dirty="0" smtClean="0">
                <a:solidFill>
                  <a:schemeClr val="accent5">
                    <a:lumMod val="75000"/>
                  </a:schemeClr>
                </a:solidFill>
              </a:rPr>
              <a:t>So its important to understand why sports and other co-curricular activities are vital at the school level and what else could be achieved through mainly sports and other activities</a:t>
            </a:r>
            <a:r>
              <a:rPr lang="en-US" sz="2400" dirty="0">
                <a:solidFill>
                  <a:schemeClr val="accent5">
                    <a:lumMod val="75000"/>
                  </a:schemeClr>
                </a:solidFill>
              </a:rPr>
              <a:t> </a:t>
            </a:r>
            <a:r>
              <a:rPr lang="en-US" sz="2400" b="1" i="1" dirty="0" smtClean="0">
                <a:solidFill>
                  <a:schemeClr val="accent5">
                    <a:lumMod val="75000"/>
                  </a:schemeClr>
                </a:solidFill>
              </a:rPr>
              <a:t>such as dance </a:t>
            </a:r>
            <a:r>
              <a:rPr lang="en-US" sz="2400" b="1" i="1" dirty="0" err="1" smtClean="0">
                <a:solidFill>
                  <a:schemeClr val="accent5">
                    <a:lumMod val="75000"/>
                  </a:schemeClr>
                </a:solidFill>
              </a:rPr>
              <a:t>etc</a:t>
            </a:r>
            <a:endParaRPr lang="en-US" sz="2400" b="1" i="1" dirty="0">
              <a:solidFill>
                <a:schemeClr val="accent5">
                  <a:lumMod val="75000"/>
                </a:schemeClr>
              </a:solidFill>
            </a:endParaRPr>
          </a:p>
        </p:txBody>
      </p:sp>
    </p:spTree>
    <p:extLst>
      <p:ext uri="{BB962C8B-B14F-4D97-AF65-F5344CB8AC3E}">
        <p14:creationId xmlns:p14="http://schemas.microsoft.com/office/powerpoint/2010/main" val="323004160"/>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469128"/>
          </a:xfrm>
        </p:spPr>
        <p:txBody>
          <a:bodyPr>
            <a:normAutofit fontScale="90000"/>
          </a:bodyPr>
          <a:lstStyle/>
          <a:p>
            <a:r>
              <a:rPr lang="en-US" b="1" i="1" dirty="0">
                <a:solidFill>
                  <a:srgbClr val="0070C0"/>
                </a:solidFill>
              </a:rPr>
              <a:t>Meaningful Spiritual </a:t>
            </a:r>
            <a:r>
              <a:rPr lang="en-US" b="1" i="1" dirty="0" smtClean="0">
                <a:solidFill>
                  <a:srgbClr val="0070C0"/>
                </a:solidFill>
              </a:rPr>
              <a:t>Quotes </a:t>
            </a:r>
            <a:r>
              <a:rPr lang="en-US" b="1" i="1" dirty="0" err="1" smtClean="0">
                <a:solidFill>
                  <a:srgbClr val="0070C0"/>
                </a:solidFill>
              </a:rPr>
              <a:t>Contd</a:t>
            </a:r>
            <a:r>
              <a:rPr lang="en-US" b="1" i="1" dirty="0" smtClean="0">
                <a:solidFill>
                  <a:srgbClr val="0070C0"/>
                </a:solidFill>
              </a:rPr>
              <a:t>……..</a:t>
            </a:r>
            <a:endParaRPr lang="en-US" b="1" i="1" dirty="0">
              <a:solidFill>
                <a:srgbClr val="0070C0"/>
              </a:solidFill>
            </a:endParaRPr>
          </a:p>
        </p:txBody>
      </p:sp>
      <p:sp>
        <p:nvSpPr>
          <p:cNvPr id="3" name="Content Placeholder 2"/>
          <p:cNvSpPr>
            <a:spLocks noGrp="1"/>
          </p:cNvSpPr>
          <p:nvPr>
            <p:ph idx="1"/>
          </p:nvPr>
        </p:nvSpPr>
        <p:spPr>
          <a:xfrm>
            <a:off x="326003" y="469128"/>
            <a:ext cx="11027797" cy="6388871"/>
          </a:xfrm>
        </p:spPr>
        <p:txBody>
          <a:bodyPr>
            <a:noAutofit/>
          </a:bodyPr>
          <a:lstStyle/>
          <a:p>
            <a:r>
              <a:rPr lang="en-US" sz="2400" i="1" dirty="0" smtClean="0">
                <a:solidFill>
                  <a:srgbClr val="7030A0"/>
                </a:solidFill>
              </a:rPr>
              <a:t>Life is not always easy to live, but the opportunity to do so is a blessing beyond comprehension. In the process of living, we will face struggles many.</a:t>
            </a:r>
          </a:p>
          <a:p>
            <a:r>
              <a:rPr lang="en-US" sz="2400" i="1" dirty="0" smtClean="0">
                <a:solidFill>
                  <a:srgbClr val="7030A0"/>
                </a:solidFill>
              </a:rPr>
              <a:t>Spend your time on those that love you unconditionally, don’t waste it on those that only love you when the conditions are right for them.</a:t>
            </a:r>
          </a:p>
          <a:p>
            <a:r>
              <a:rPr lang="en-US" sz="2400" i="1" dirty="0" smtClean="0">
                <a:solidFill>
                  <a:srgbClr val="7030A0"/>
                </a:solidFill>
              </a:rPr>
              <a:t>Man rejects, ridicules and retaliates but God embraces, accepts and forgives.</a:t>
            </a:r>
          </a:p>
          <a:p>
            <a:r>
              <a:rPr lang="en-US" sz="2400" i="1" dirty="0" smtClean="0">
                <a:solidFill>
                  <a:srgbClr val="7030A0"/>
                </a:solidFill>
              </a:rPr>
              <a:t>Spirituality speaks from the soul, Religion speaks from the mind.</a:t>
            </a:r>
          </a:p>
          <a:p>
            <a:r>
              <a:rPr lang="en-US" sz="2400" i="1" dirty="0" smtClean="0">
                <a:solidFill>
                  <a:srgbClr val="7030A0"/>
                </a:solidFill>
              </a:rPr>
              <a:t>Religion keeps society divided. Spirituality unites it.</a:t>
            </a:r>
          </a:p>
          <a:p>
            <a:r>
              <a:rPr lang="en-US" sz="2400" i="1" dirty="0" smtClean="0">
                <a:solidFill>
                  <a:srgbClr val="7030A0"/>
                </a:solidFill>
              </a:rPr>
              <a:t>He alone sees truly, who sees the lord the same in every creature, seeing the same lord everywhere, he does not harm himself or others.</a:t>
            </a:r>
          </a:p>
          <a:p>
            <a:r>
              <a:rPr lang="en-US" sz="2400" i="1" dirty="0" smtClean="0">
                <a:solidFill>
                  <a:srgbClr val="7030A0"/>
                </a:solidFill>
              </a:rPr>
              <a:t>The media only writes about the sinners and the scandals, he said. But that’s normal, because a tree that falls makes more noise than a forest that grows.</a:t>
            </a:r>
          </a:p>
          <a:p>
            <a:r>
              <a:rPr lang="en-US" sz="2400" i="1" dirty="0" smtClean="0">
                <a:solidFill>
                  <a:srgbClr val="7030A0"/>
                </a:solidFill>
              </a:rPr>
              <a:t>God has no religion.</a:t>
            </a:r>
          </a:p>
          <a:p>
            <a:endParaRPr lang="en-US" sz="2400" dirty="0"/>
          </a:p>
        </p:txBody>
      </p:sp>
    </p:spTree>
    <p:extLst>
      <p:ext uri="{BB962C8B-B14F-4D97-AF65-F5344CB8AC3E}">
        <p14:creationId xmlns:p14="http://schemas.microsoft.com/office/powerpoint/2010/main" val="690710888"/>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611"/>
            <a:ext cx="10515600" cy="453224"/>
          </a:xfrm>
        </p:spPr>
        <p:txBody>
          <a:bodyPr>
            <a:normAutofit fontScale="90000"/>
          </a:bodyPr>
          <a:lstStyle/>
          <a:p>
            <a:r>
              <a:rPr lang="en-US" b="1" i="1" dirty="0">
                <a:solidFill>
                  <a:srgbClr val="0070C0"/>
                </a:solidFill>
              </a:rPr>
              <a:t>Meaningful Spiritual Quotes </a:t>
            </a:r>
            <a:r>
              <a:rPr lang="en-US" b="1" i="1" dirty="0" err="1">
                <a:solidFill>
                  <a:srgbClr val="0070C0"/>
                </a:solidFill>
              </a:rPr>
              <a:t>Contd</a:t>
            </a:r>
            <a:r>
              <a:rPr lang="en-US" b="1" i="1" dirty="0" smtClean="0">
                <a:solidFill>
                  <a:srgbClr val="0070C0"/>
                </a:solidFill>
              </a:rPr>
              <a:t>……..</a:t>
            </a:r>
            <a:endParaRPr lang="en-US" b="1" i="1" dirty="0">
              <a:solidFill>
                <a:srgbClr val="FFC000"/>
              </a:solidFill>
            </a:endParaRPr>
          </a:p>
        </p:txBody>
      </p:sp>
      <p:sp>
        <p:nvSpPr>
          <p:cNvPr id="3" name="Content Placeholder 2"/>
          <p:cNvSpPr>
            <a:spLocks noGrp="1"/>
          </p:cNvSpPr>
          <p:nvPr>
            <p:ph idx="1"/>
          </p:nvPr>
        </p:nvSpPr>
        <p:spPr>
          <a:xfrm>
            <a:off x="294198" y="516835"/>
            <a:ext cx="11059602" cy="6281530"/>
          </a:xfrm>
        </p:spPr>
        <p:txBody>
          <a:bodyPr>
            <a:noAutofit/>
          </a:bodyPr>
          <a:lstStyle/>
          <a:p>
            <a:r>
              <a:rPr lang="en-US" sz="2200" i="1" dirty="0" smtClean="0">
                <a:solidFill>
                  <a:schemeClr val="accent2">
                    <a:lumMod val="75000"/>
                  </a:schemeClr>
                </a:solidFill>
              </a:rPr>
              <a:t>Coming together is beginning. Keeping together is progress; working together is success.</a:t>
            </a:r>
          </a:p>
          <a:p>
            <a:r>
              <a:rPr lang="en-US" sz="2200" i="1" dirty="0" smtClean="0">
                <a:solidFill>
                  <a:schemeClr val="accent2">
                    <a:lumMod val="75000"/>
                  </a:schemeClr>
                </a:solidFill>
              </a:rPr>
              <a:t>The world is our country, all mankind are our brethren, and to do good is our religion.</a:t>
            </a:r>
          </a:p>
          <a:p>
            <a:r>
              <a:rPr lang="en-US" sz="2200" i="1" dirty="0" smtClean="0">
                <a:solidFill>
                  <a:schemeClr val="accent2">
                    <a:lumMod val="75000"/>
                  </a:schemeClr>
                </a:solidFill>
              </a:rPr>
              <a:t>God gave us the gift of life. It is up to us to give ourselves the gift of living well.</a:t>
            </a:r>
          </a:p>
          <a:p>
            <a:r>
              <a:rPr lang="en-US" sz="2200" i="1" dirty="0" smtClean="0">
                <a:solidFill>
                  <a:schemeClr val="accent2">
                    <a:lumMod val="75000"/>
                  </a:schemeClr>
                </a:solidFill>
              </a:rPr>
              <a:t>There is enough in this world for everybody’s need; but not enough for certain people’s greed.</a:t>
            </a:r>
          </a:p>
          <a:p>
            <a:r>
              <a:rPr lang="en-US" sz="2200" i="1" dirty="0" smtClean="0">
                <a:solidFill>
                  <a:schemeClr val="accent2">
                    <a:lumMod val="75000"/>
                  </a:schemeClr>
                </a:solidFill>
              </a:rPr>
              <a:t>It is a man’s own mind. Not his enemy or foe that lures him to evil ways.</a:t>
            </a:r>
          </a:p>
          <a:p>
            <a:r>
              <a:rPr lang="en-US" sz="2200" i="1" dirty="0" smtClean="0">
                <a:solidFill>
                  <a:schemeClr val="accent2">
                    <a:lumMod val="75000"/>
                  </a:schemeClr>
                </a:solidFill>
              </a:rPr>
              <a:t>You don’t choose your family. They are God’s gift to you, as you are to them.</a:t>
            </a:r>
          </a:p>
          <a:p>
            <a:r>
              <a:rPr lang="en-US" sz="2200" i="1" dirty="0" smtClean="0">
                <a:solidFill>
                  <a:schemeClr val="accent2">
                    <a:lumMod val="75000"/>
                  </a:schemeClr>
                </a:solidFill>
              </a:rPr>
              <a:t>God has a reason for allowing things to happen. We may never understand his wisdom, but we simply have to trust his will.</a:t>
            </a:r>
          </a:p>
          <a:p>
            <a:r>
              <a:rPr lang="en-US" sz="2200" i="1" dirty="0" smtClean="0">
                <a:solidFill>
                  <a:schemeClr val="accent2">
                    <a:lumMod val="75000"/>
                  </a:schemeClr>
                </a:solidFill>
              </a:rPr>
              <a:t>The people who are crazy enough to think they can change the world are the ones who do.</a:t>
            </a:r>
          </a:p>
          <a:p>
            <a:r>
              <a:rPr lang="en-US" sz="2200" i="1" dirty="0" smtClean="0">
                <a:solidFill>
                  <a:schemeClr val="accent2">
                    <a:lumMod val="75000"/>
                  </a:schemeClr>
                </a:solidFill>
              </a:rPr>
              <a:t>Nothing is Impossible, the word itself says, ‘I ‘m possible.</a:t>
            </a:r>
          </a:p>
          <a:p>
            <a:r>
              <a:rPr lang="en-US" sz="2200" i="1" dirty="0" smtClean="0">
                <a:solidFill>
                  <a:schemeClr val="accent2">
                    <a:lumMod val="75000"/>
                  </a:schemeClr>
                </a:solidFill>
              </a:rPr>
              <a:t>All religions contain some wisdom. But no one religion contains all wisdom.</a:t>
            </a:r>
            <a:endParaRPr lang="en-US" sz="2200" i="1" dirty="0">
              <a:solidFill>
                <a:schemeClr val="accent2">
                  <a:lumMod val="75000"/>
                </a:schemeClr>
              </a:solidFill>
            </a:endParaRPr>
          </a:p>
        </p:txBody>
      </p:sp>
    </p:spTree>
    <p:extLst>
      <p:ext uri="{BB962C8B-B14F-4D97-AF65-F5344CB8AC3E}">
        <p14:creationId xmlns:p14="http://schemas.microsoft.com/office/powerpoint/2010/main" val="3564501339"/>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168"/>
            <a:ext cx="10515600" cy="577516"/>
          </a:xfrm>
        </p:spPr>
        <p:txBody>
          <a:bodyPr>
            <a:normAutofit fontScale="90000"/>
          </a:bodyPr>
          <a:lstStyle/>
          <a:p>
            <a:r>
              <a:rPr lang="en-US" b="1" i="1" dirty="0">
                <a:solidFill>
                  <a:srgbClr val="0070C0"/>
                </a:solidFill>
              </a:rPr>
              <a:t>Meaningful Spiritual Quotes </a:t>
            </a:r>
            <a:r>
              <a:rPr lang="en-US" b="1" i="1" dirty="0" err="1">
                <a:solidFill>
                  <a:srgbClr val="0070C0"/>
                </a:solidFill>
              </a:rPr>
              <a:t>Contd</a:t>
            </a:r>
            <a:r>
              <a:rPr lang="en-US" b="1" i="1" dirty="0" smtClean="0">
                <a:solidFill>
                  <a:srgbClr val="0070C0"/>
                </a:solidFill>
              </a:rPr>
              <a:t>……..</a:t>
            </a:r>
            <a:endParaRPr lang="en-US" dirty="0">
              <a:solidFill>
                <a:srgbClr val="FFC000"/>
              </a:solidFill>
            </a:endParaRPr>
          </a:p>
        </p:txBody>
      </p:sp>
      <p:sp>
        <p:nvSpPr>
          <p:cNvPr id="3" name="Content Placeholder 2"/>
          <p:cNvSpPr>
            <a:spLocks noGrp="1"/>
          </p:cNvSpPr>
          <p:nvPr>
            <p:ph idx="1"/>
          </p:nvPr>
        </p:nvSpPr>
        <p:spPr>
          <a:xfrm>
            <a:off x="838200" y="577516"/>
            <a:ext cx="10515600" cy="6280484"/>
          </a:xfrm>
        </p:spPr>
        <p:txBody>
          <a:bodyPr>
            <a:normAutofit lnSpcReduction="10000"/>
          </a:bodyPr>
          <a:lstStyle/>
          <a:p>
            <a:r>
              <a:rPr lang="en-US" sz="2800" i="1" dirty="0" smtClean="0">
                <a:solidFill>
                  <a:schemeClr val="accent4">
                    <a:lumMod val="50000"/>
                  </a:schemeClr>
                </a:solidFill>
              </a:rPr>
              <a:t>Science explains the how, what and when of creation. But spirituality explains the why.</a:t>
            </a:r>
          </a:p>
          <a:p>
            <a:r>
              <a:rPr lang="en-US" sz="2800" i="1" dirty="0" smtClean="0">
                <a:solidFill>
                  <a:schemeClr val="accent4">
                    <a:lumMod val="50000"/>
                  </a:schemeClr>
                </a:solidFill>
              </a:rPr>
              <a:t>History, despite its wrenching pain, cannot be unlived, but if faced with courage, need not be lived again.</a:t>
            </a:r>
          </a:p>
          <a:p>
            <a:r>
              <a:rPr lang="en-US" sz="2800" i="1" dirty="0" smtClean="0">
                <a:solidFill>
                  <a:schemeClr val="accent4">
                    <a:lumMod val="50000"/>
                  </a:schemeClr>
                </a:solidFill>
              </a:rPr>
              <a:t>The growth and development of people is the highest calling of leadership.</a:t>
            </a:r>
          </a:p>
          <a:p>
            <a:r>
              <a:rPr lang="en-US" sz="2800" i="1" dirty="0" smtClean="0">
                <a:solidFill>
                  <a:schemeClr val="accent4">
                    <a:lumMod val="50000"/>
                  </a:schemeClr>
                </a:solidFill>
              </a:rPr>
              <a:t>Success is not final, failure is not fatal; it is the courage to continue that counts.</a:t>
            </a:r>
          </a:p>
          <a:p>
            <a:r>
              <a:rPr lang="en-US" sz="2800" i="1" dirty="0" smtClean="0">
                <a:solidFill>
                  <a:schemeClr val="accent4">
                    <a:lumMod val="50000"/>
                  </a:schemeClr>
                </a:solidFill>
              </a:rPr>
              <a:t>The only thing necessary for the triumph of evil is for good men to do nothing.</a:t>
            </a:r>
          </a:p>
          <a:p>
            <a:r>
              <a:rPr lang="en-US" sz="2800" i="1" dirty="0" smtClean="0">
                <a:solidFill>
                  <a:schemeClr val="accent4">
                    <a:lumMod val="50000"/>
                  </a:schemeClr>
                </a:solidFill>
              </a:rPr>
              <a:t>Don’t judge each day by the harvest you reap but by the seeds that you plant.</a:t>
            </a:r>
          </a:p>
          <a:p>
            <a:r>
              <a:rPr lang="en-US" sz="2800" i="1" dirty="0" smtClean="0">
                <a:solidFill>
                  <a:schemeClr val="accent4">
                    <a:lumMod val="50000"/>
                  </a:schemeClr>
                </a:solidFill>
              </a:rPr>
              <a:t>Darkness cannot drive out darkness; Only light can do that. Hate cannot drive out hate; Only love can do that.</a:t>
            </a:r>
            <a:endParaRPr lang="en-US" sz="2800" i="1" dirty="0">
              <a:solidFill>
                <a:schemeClr val="accent4">
                  <a:lumMod val="50000"/>
                </a:schemeClr>
              </a:solidFill>
            </a:endParaRPr>
          </a:p>
        </p:txBody>
      </p:sp>
    </p:spTree>
    <p:extLst>
      <p:ext uri="{BB962C8B-B14F-4D97-AF65-F5344CB8AC3E}">
        <p14:creationId xmlns:p14="http://schemas.microsoft.com/office/powerpoint/2010/main" val="636070031"/>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53453"/>
          </a:xfrm>
        </p:spPr>
        <p:txBody>
          <a:bodyPr>
            <a:normAutofit fontScale="90000"/>
          </a:bodyPr>
          <a:lstStyle/>
          <a:p>
            <a:r>
              <a:rPr lang="en-US" b="1" i="1" dirty="0">
                <a:solidFill>
                  <a:srgbClr val="0070C0"/>
                </a:solidFill>
              </a:rPr>
              <a:t>Meaningful Spiritual Quotes </a:t>
            </a:r>
            <a:r>
              <a:rPr lang="en-US" b="1" i="1" dirty="0" err="1">
                <a:solidFill>
                  <a:srgbClr val="0070C0"/>
                </a:solidFill>
              </a:rPr>
              <a:t>Contd</a:t>
            </a:r>
            <a:r>
              <a:rPr lang="en-US" b="1" i="1" dirty="0" smtClean="0">
                <a:solidFill>
                  <a:srgbClr val="0070C0"/>
                </a:solidFill>
              </a:rPr>
              <a:t>……..</a:t>
            </a:r>
            <a:endParaRPr lang="en-US" b="1" i="1" dirty="0">
              <a:solidFill>
                <a:srgbClr val="FFC000"/>
              </a:solidFill>
            </a:endParaRPr>
          </a:p>
        </p:txBody>
      </p:sp>
      <p:sp>
        <p:nvSpPr>
          <p:cNvPr id="3" name="Content Placeholder 2"/>
          <p:cNvSpPr>
            <a:spLocks noGrp="1"/>
          </p:cNvSpPr>
          <p:nvPr>
            <p:ph idx="1"/>
          </p:nvPr>
        </p:nvSpPr>
        <p:spPr>
          <a:xfrm>
            <a:off x="838200" y="433138"/>
            <a:ext cx="10515600" cy="6198250"/>
          </a:xfrm>
        </p:spPr>
        <p:txBody>
          <a:bodyPr>
            <a:noAutofit/>
          </a:bodyPr>
          <a:lstStyle/>
          <a:p>
            <a:r>
              <a:rPr lang="en-US" sz="2800" i="1" dirty="0" smtClean="0">
                <a:solidFill>
                  <a:schemeClr val="accent6">
                    <a:lumMod val="75000"/>
                  </a:schemeClr>
                </a:solidFill>
              </a:rPr>
              <a:t>Religion is regarded by the common people as true, by the wise as false and by the rulers as useful.</a:t>
            </a:r>
          </a:p>
          <a:p>
            <a:r>
              <a:rPr lang="en-US" sz="2800" i="1" dirty="0" smtClean="0">
                <a:solidFill>
                  <a:schemeClr val="accent6">
                    <a:lumMod val="75000"/>
                  </a:schemeClr>
                </a:solidFill>
              </a:rPr>
              <a:t>It is better to be feared than loved, if you cannot be both.</a:t>
            </a:r>
          </a:p>
          <a:p>
            <a:r>
              <a:rPr lang="en-US" sz="2800" i="1" dirty="0" smtClean="0">
                <a:solidFill>
                  <a:schemeClr val="accent6">
                    <a:lumMod val="75000"/>
                  </a:schemeClr>
                </a:solidFill>
              </a:rPr>
              <a:t>A new command I give you. Love one another. As I have loved you, so you must love one another.</a:t>
            </a:r>
          </a:p>
          <a:p>
            <a:r>
              <a:rPr lang="en-US" sz="2800" i="1" dirty="0" smtClean="0">
                <a:solidFill>
                  <a:schemeClr val="accent6">
                    <a:lumMod val="75000"/>
                  </a:schemeClr>
                </a:solidFill>
              </a:rPr>
              <a:t>Good judgement comes from experiences and a lot of that comes from bad judgement.</a:t>
            </a:r>
          </a:p>
          <a:p>
            <a:r>
              <a:rPr lang="en-US" sz="2800" i="1" dirty="0" smtClean="0">
                <a:solidFill>
                  <a:schemeClr val="accent6">
                    <a:lumMod val="75000"/>
                  </a:schemeClr>
                </a:solidFill>
              </a:rPr>
              <a:t>Let us sacrifice our today so that our children can have a better tomorrow.</a:t>
            </a:r>
          </a:p>
          <a:p>
            <a:r>
              <a:rPr lang="en-US" sz="2800" i="1" dirty="0" smtClean="0">
                <a:solidFill>
                  <a:schemeClr val="accent6">
                    <a:lumMod val="75000"/>
                  </a:schemeClr>
                </a:solidFill>
              </a:rPr>
              <a:t>Do not mind anything that anyone tells you about anyone else. Judge everyone and everything for yourself.</a:t>
            </a:r>
          </a:p>
          <a:p>
            <a:r>
              <a:rPr lang="en-US" sz="2800" i="1" dirty="0" smtClean="0">
                <a:solidFill>
                  <a:schemeClr val="accent6">
                    <a:lumMod val="75000"/>
                  </a:schemeClr>
                </a:solidFill>
              </a:rPr>
              <a:t>The supreme art of war is to subdue the enemy without fighting.</a:t>
            </a:r>
          </a:p>
          <a:p>
            <a:endParaRPr lang="en-US" sz="2800" i="1" dirty="0">
              <a:solidFill>
                <a:schemeClr val="accent6">
                  <a:lumMod val="75000"/>
                </a:schemeClr>
              </a:solidFill>
            </a:endParaRPr>
          </a:p>
        </p:txBody>
      </p:sp>
    </p:spTree>
    <p:extLst>
      <p:ext uri="{BB962C8B-B14F-4D97-AF65-F5344CB8AC3E}">
        <p14:creationId xmlns:p14="http://schemas.microsoft.com/office/powerpoint/2010/main" val="640772657"/>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731520"/>
          </a:xfrm>
        </p:spPr>
        <p:txBody>
          <a:bodyPr>
            <a:normAutofit fontScale="90000"/>
          </a:bodyPr>
          <a:lstStyle/>
          <a:p>
            <a:r>
              <a:rPr lang="en-US" b="1" i="1">
                <a:solidFill>
                  <a:srgbClr val="0070C0"/>
                </a:solidFill>
              </a:rPr>
              <a:t>Meaningful Spiritual Quotes Contd……..</a:t>
            </a:r>
            <a:endParaRPr lang="en-US" dirty="0"/>
          </a:p>
        </p:txBody>
      </p:sp>
      <p:sp>
        <p:nvSpPr>
          <p:cNvPr id="3" name="Content Placeholder 2"/>
          <p:cNvSpPr>
            <a:spLocks noGrp="1"/>
          </p:cNvSpPr>
          <p:nvPr>
            <p:ph idx="1"/>
          </p:nvPr>
        </p:nvSpPr>
        <p:spPr>
          <a:xfrm>
            <a:off x="461554" y="731520"/>
            <a:ext cx="10728960" cy="6035040"/>
          </a:xfrm>
        </p:spPr>
        <p:txBody>
          <a:bodyPr>
            <a:normAutofit/>
          </a:bodyPr>
          <a:lstStyle/>
          <a:p>
            <a:r>
              <a:rPr lang="en-US" sz="2800" i="1" dirty="0" smtClean="0">
                <a:solidFill>
                  <a:srgbClr val="7030A0"/>
                </a:solidFill>
              </a:rPr>
              <a:t>A leader is one who knows the way, goes the way and shows the way.</a:t>
            </a:r>
          </a:p>
          <a:p>
            <a:r>
              <a:rPr lang="en-US" sz="2800" i="1" dirty="0" smtClean="0">
                <a:solidFill>
                  <a:srgbClr val="7030A0"/>
                </a:solidFill>
              </a:rPr>
              <a:t>Wise men speak because they have something to say; Fools because they have to say something.</a:t>
            </a:r>
          </a:p>
          <a:p>
            <a:r>
              <a:rPr lang="en-US" sz="2800" i="1" dirty="0" smtClean="0">
                <a:solidFill>
                  <a:srgbClr val="7030A0"/>
                </a:solidFill>
              </a:rPr>
              <a:t>The world is our country, all man kind are our brethren and to do good is our religion.</a:t>
            </a:r>
          </a:p>
          <a:p>
            <a:r>
              <a:rPr lang="en-US" sz="2800" i="1" dirty="0" smtClean="0">
                <a:solidFill>
                  <a:srgbClr val="7030A0"/>
                </a:solidFill>
              </a:rPr>
              <a:t>The ignorant work for their own profit, </a:t>
            </a:r>
            <a:r>
              <a:rPr lang="en-US" sz="2800" i="1" dirty="0" err="1" smtClean="0">
                <a:solidFill>
                  <a:srgbClr val="7030A0"/>
                </a:solidFill>
              </a:rPr>
              <a:t>Arjuna</a:t>
            </a:r>
            <a:r>
              <a:rPr lang="en-US" sz="2800" i="1" dirty="0" smtClean="0">
                <a:solidFill>
                  <a:srgbClr val="7030A0"/>
                </a:solidFill>
              </a:rPr>
              <a:t>; the wise work for the welfare of the world, without thought for themselves.</a:t>
            </a:r>
          </a:p>
          <a:p>
            <a:r>
              <a:rPr lang="en-US" sz="2800" i="1" dirty="0" smtClean="0">
                <a:solidFill>
                  <a:srgbClr val="7030A0"/>
                </a:solidFill>
              </a:rPr>
              <a:t>Death is a natural part of life. Rejoice for those around you who transform into the force, Mourn them do not, Miss them do not. Attachment leads to jealousy, the shadow of greed that is. Train yourself to let go of everything you fear to lose.</a:t>
            </a:r>
          </a:p>
        </p:txBody>
      </p:sp>
    </p:spTree>
    <p:extLst>
      <p:ext uri="{BB962C8B-B14F-4D97-AF65-F5344CB8AC3E}">
        <p14:creationId xmlns:p14="http://schemas.microsoft.com/office/powerpoint/2010/main" val="32623251"/>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130630"/>
            <a:ext cx="9607489" cy="609600"/>
          </a:xfrm>
        </p:spPr>
        <p:txBody>
          <a:bodyPr>
            <a:normAutofit fontScale="90000"/>
          </a:bodyPr>
          <a:lstStyle/>
          <a:p>
            <a:r>
              <a:rPr lang="en-US" b="1" i="1" dirty="0">
                <a:solidFill>
                  <a:srgbClr val="0070C0"/>
                </a:solidFill>
              </a:rPr>
              <a:t>Meaningful Spiritual Quotes </a:t>
            </a:r>
            <a:r>
              <a:rPr lang="en-US" b="1" i="1" dirty="0" err="1">
                <a:solidFill>
                  <a:srgbClr val="0070C0"/>
                </a:solidFill>
              </a:rPr>
              <a:t>Contd</a:t>
            </a:r>
            <a:r>
              <a:rPr lang="en-US" b="1" i="1" dirty="0" smtClean="0">
                <a:solidFill>
                  <a:srgbClr val="0070C0"/>
                </a:solidFill>
              </a:rPr>
              <a:t>……..</a:t>
            </a:r>
            <a:endParaRPr lang="en-US" dirty="0"/>
          </a:p>
        </p:txBody>
      </p:sp>
      <p:sp>
        <p:nvSpPr>
          <p:cNvPr id="3" name="Content Placeholder 2"/>
          <p:cNvSpPr>
            <a:spLocks noGrp="1"/>
          </p:cNvSpPr>
          <p:nvPr>
            <p:ph idx="1"/>
          </p:nvPr>
        </p:nvSpPr>
        <p:spPr>
          <a:xfrm>
            <a:off x="330927" y="853441"/>
            <a:ext cx="10441576" cy="5187922"/>
          </a:xfrm>
        </p:spPr>
        <p:txBody>
          <a:bodyPr>
            <a:noAutofit/>
          </a:bodyPr>
          <a:lstStyle/>
          <a:p>
            <a:r>
              <a:rPr lang="en-US" sz="2800" i="1" dirty="0" smtClean="0">
                <a:solidFill>
                  <a:srgbClr val="FFC000"/>
                </a:solidFill>
              </a:rPr>
              <a:t>Spirituality is not the renunciation of life; it is the art of living fully.</a:t>
            </a:r>
          </a:p>
          <a:p>
            <a:r>
              <a:rPr lang="en-US" sz="2800" i="1" dirty="0" smtClean="0">
                <a:solidFill>
                  <a:srgbClr val="FFC000"/>
                </a:solidFill>
              </a:rPr>
              <a:t>Kindness is the language which the deaf can hear and the blind can see.</a:t>
            </a:r>
          </a:p>
          <a:p>
            <a:r>
              <a:rPr lang="en-US" sz="2800" i="1" dirty="0" smtClean="0">
                <a:solidFill>
                  <a:srgbClr val="FFC000"/>
                </a:solidFill>
              </a:rPr>
              <a:t>You cannot save everyone, Some people are going to destroy themselves no matter how much you try to help them.</a:t>
            </a:r>
          </a:p>
          <a:p>
            <a:r>
              <a:rPr lang="en-US" sz="2800" i="1" dirty="0" smtClean="0">
                <a:solidFill>
                  <a:srgbClr val="FFC000"/>
                </a:solidFill>
              </a:rPr>
              <a:t>To sin by silence when we should protest makes cowards out of men.</a:t>
            </a:r>
          </a:p>
          <a:p>
            <a:r>
              <a:rPr lang="en-US" sz="2800" i="1" dirty="0" smtClean="0">
                <a:solidFill>
                  <a:srgbClr val="FFC000"/>
                </a:solidFill>
              </a:rPr>
              <a:t>There is no greater wealth in this world than peace of mind.</a:t>
            </a:r>
          </a:p>
          <a:p>
            <a:r>
              <a:rPr lang="en-US" sz="2800" i="1" dirty="0" smtClean="0">
                <a:solidFill>
                  <a:srgbClr val="FFC000"/>
                </a:solidFill>
              </a:rPr>
              <a:t>It was not by accident that the greatest thinkers of all ages were deeply religious souls.</a:t>
            </a:r>
          </a:p>
        </p:txBody>
      </p:sp>
    </p:spTree>
    <p:extLst>
      <p:ext uri="{BB962C8B-B14F-4D97-AF65-F5344CB8AC3E}">
        <p14:creationId xmlns:p14="http://schemas.microsoft.com/office/powerpoint/2010/main" val="2186433501"/>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3903"/>
            <a:ext cx="8596668" cy="508958"/>
          </a:xfrm>
        </p:spPr>
        <p:txBody>
          <a:bodyPr>
            <a:normAutofit fontScale="90000"/>
          </a:bodyPr>
          <a:lstStyle/>
          <a:p>
            <a:r>
              <a:rPr lang="en-US" b="1" i="1">
                <a:solidFill>
                  <a:srgbClr val="0070C0"/>
                </a:solidFill>
              </a:rPr>
              <a:t>Meaningful Spiritual Quotes Contd……..</a:t>
            </a:r>
            <a:endParaRPr lang="en-US" dirty="0"/>
          </a:p>
        </p:txBody>
      </p:sp>
      <p:sp>
        <p:nvSpPr>
          <p:cNvPr id="3" name="Content Placeholder 2"/>
          <p:cNvSpPr>
            <a:spLocks noGrp="1"/>
          </p:cNvSpPr>
          <p:nvPr>
            <p:ph idx="1"/>
          </p:nvPr>
        </p:nvSpPr>
        <p:spPr>
          <a:xfrm>
            <a:off x="293299" y="672862"/>
            <a:ext cx="10575984" cy="5771070"/>
          </a:xfrm>
        </p:spPr>
        <p:txBody>
          <a:bodyPr>
            <a:noAutofit/>
          </a:bodyPr>
          <a:lstStyle/>
          <a:p>
            <a:r>
              <a:rPr lang="en-US" sz="2800" i="1" dirty="0">
                <a:solidFill>
                  <a:srgbClr val="7030A0"/>
                </a:solidFill>
              </a:rPr>
              <a:t>It is better to live your own destiny imperfectly, than to live an imitation of somebody’s life with perfection.</a:t>
            </a:r>
          </a:p>
          <a:p>
            <a:r>
              <a:rPr lang="en-US" sz="2800" i="1" dirty="0">
                <a:solidFill>
                  <a:srgbClr val="7030A0"/>
                </a:solidFill>
              </a:rPr>
              <a:t>Your walk with God does not depend on people, places, things or events.</a:t>
            </a:r>
          </a:p>
          <a:p>
            <a:r>
              <a:rPr lang="en-US" sz="2800" i="1" dirty="0">
                <a:solidFill>
                  <a:srgbClr val="7030A0"/>
                </a:solidFill>
              </a:rPr>
              <a:t>God gives more troubles to whom He wants to grant high spiritual ranks.</a:t>
            </a:r>
          </a:p>
          <a:p>
            <a:r>
              <a:rPr lang="en-US" sz="2800" i="1" dirty="0">
                <a:solidFill>
                  <a:srgbClr val="7030A0"/>
                </a:solidFill>
              </a:rPr>
              <a:t>Small minds can’t comprehend big spirits. To be great, you have to be willing to be mocked, hated and misunderstood. Stay strong.</a:t>
            </a:r>
          </a:p>
          <a:p>
            <a:r>
              <a:rPr lang="en-US" sz="2800" i="1" dirty="0">
                <a:solidFill>
                  <a:srgbClr val="7030A0"/>
                </a:solidFill>
              </a:rPr>
              <a:t>Religion is belief in someone else’s experience. Spirituality is having your own experience.</a:t>
            </a:r>
          </a:p>
          <a:p>
            <a:r>
              <a:rPr lang="en-US" sz="2800" i="1" dirty="0" smtClean="0">
                <a:solidFill>
                  <a:srgbClr val="7030A0"/>
                </a:solidFill>
              </a:rPr>
              <a:t>Religion </a:t>
            </a:r>
            <a:r>
              <a:rPr lang="en-US" sz="2800" i="1" dirty="0">
                <a:solidFill>
                  <a:srgbClr val="7030A0"/>
                </a:solidFill>
              </a:rPr>
              <a:t>without </a:t>
            </a:r>
            <a:r>
              <a:rPr lang="en-US" sz="2800" i="1" dirty="0" smtClean="0">
                <a:solidFill>
                  <a:srgbClr val="7030A0"/>
                </a:solidFill>
              </a:rPr>
              <a:t>Science </a:t>
            </a:r>
            <a:r>
              <a:rPr lang="en-US" sz="2800" i="1" dirty="0">
                <a:solidFill>
                  <a:srgbClr val="7030A0"/>
                </a:solidFill>
              </a:rPr>
              <a:t>is lame. </a:t>
            </a:r>
            <a:r>
              <a:rPr lang="en-US" sz="2800" i="1" dirty="0" smtClean="0">
                <a:solidFill>
                  <a:srgbClr val="7030A0"/>
                </a:solidFill>
              </a:rPr>
              <a:t>Science </a:t>
            </a:r>
            <a:r>
              <a:rPr lang="en-US" sz="2800" i="1" dirty="0">
                <a:solidFill>
                  <a:srgbClr val="7030A0"/>
                </a:solidFill>
              </a:rPr>
              <a:t>without </a:t>
            </a:r>
            <a:r>
              <a:rPr lang="en-US" sz="2800" i="1" dirty="0" smtClean="0">
                <a:solidFill>
                  <a:srgbClr val="7030A0"/>
                </a:solidFill>
              </a:rPr>
              <a:t>Religion </a:t>
            </a:r>
            <a:r>
              <a:rPr lang="en-US" sz="2800" i="1" dirty="0">
                <a:solidFill>
                  <a:srgbClr val="7030A0"/>
                </a:solidFill>
              </a:rPr>
              <a:t>is </a:t>
            </a:r>
            <a:r>
              <a:rPr lang="en-US" sz="2800" i="1" dirty="0" smtClean="0">
                <a:solidFill>
                  <a:srgbClr val="7030A0"/>
                </a:solidFill>
              </a:rPr>
              <a:t>blind</a:t>
            </a:r>
            <a:r>
              <a:rPr lang="en-US" sz="2800" i="1" dirty="0">
                <a:solidFill>
                  <a:srgbClr val="7030A0"/>
                </a:solidFill>
              </a:rPr>
              <a:t>.</a:t>
            </a:r>
          </a:p>
        </p:txBody>
      </p:sp>
    </p:spTree>
    <p:extLst>
      <p:ext uri="{BB962C8B-B14F-4D97-AF65-F5344CB8AC3E}">
        <p14:creationId xmlns:p14="http://schemas.microsoft.com/office/powerpoint/2010/main" val="3307960350"/>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599" y="100642"/>
            <a:ext cx="8596668" cy="684362"/>
          </a:xfrm>
        </p:spPr>
        <p:txBody>
          <a:bodyPr>
            <a:normAutofit fontScale="90000"/>
          </a:bodyPr>
          <a:lstStyle/>
          <a:p>
            <a:r>
              <a:rPr lang="en-US" b="1" i="1" dirty="0">
                <a:solidFill>
                  <a:srgbClr val="0070C0"/>
                </a:solidFill>
              </a:rPr>
              <a:t>Meaningful Spiritual Quotes </a:t>
            </a:r>
            <a:r>
              <a:rPr lang="en-US" b="1" i="1" dirty="0" err="1">
                <a:solidFill>
                  <a:srgbClr val="0070C0"/>
                </a:solidFill>
              </a:rPr>
              <a:t>Contd</a:t>
            </a:r>
            <a:r>
              <a:rPr lang="en-US" b="1" i="1" dirty="0">
                <a:solidFill>
                  <a:srgbClr val="0070C0"/>
                </a:solidFill>
              </a:rPr>
              <a:t>…….. </a:t>
            </a:r>
            <a:endParaRPr lang="en-US" dirty="0"/>
          </a:p>
        </p:txBody>
      </p:sp>
      <p:sp>
        <p:nvSpPr>
          <p:cNvPr id="3" name="Content Placeholder 2"/>
          <p:cNvSpPr>
            <a:spLocks noGrp="1"/>
          </p:cNvSpPr>
          <p:nvPr>
            <p:ph idx="1"/>
          </p:nvPr>
        </p:nvSpPr>
        <p:spPr>
          <a:xfrm>
            <a:off x="267419" y="992039"/>
            <a:ext cx="10817524" cy="5564036"/>
          </a:xfrm>
        </p:spPr>
        <p:txBody>
          <a:bodyPr>
            <a:normAutofit/>
          </a:bodyPr>
          <a:lstStyle/>
          <a:p>
            <a:r>
              <a:rPr lang="en-US" sz="2800" i="1" dirty="0">
                <a:solidFill>
                  <a:srgbClr val="FFC000"/>
                </a:solidFill>
              </a:rPr>
              <a:t>Buddhism is based on reason. There is an element of flexibility inherent in it, which is not found in any other religion.</a:t>
            </a:r>
          </a:p>
          <a:p>
            <a:r>
              <a:rPr lang="en-US" sz="2800" i="1" dirty="0">
                <a:solidFill>
                  <a:srgbClr val="FFC000"/>
                </a:solidFill>
              </a:rPr>
              <a:t>Not everyone deserves to know the real you. Let them criticize who they think you are.</a:t>
            </a:r>
          </a:p>
          <a:p>
            <a:r>
              <a:rPr lang="en-US" sz="2800" i="1" dirty="0">
                <a:solidFill>
                  <a:srgbClr val="FFC000"/>
                </a:solidFill>
              </a:rPr>
              <a:t>God made the country and man made the town.</a:t>
            </a:r>
          </a:p>
          <a:p>
            <a:r>
              <a:rPr lang="en-US" sz="2800" i="1" dirty="0">
                <a:solidFill>
                  <a:srgbClr val="FFC000"/>
                </a:solidFill>
              </a:rPr>
              <a:t>The country life is healthful to the body, it is no less so to the mind.</a:t>
            </a:r>
          </a:p>
          <a:p>
            <a:r>
              <a:rPr lang="en-US" sz="2800" i="1" dirty="0">
                <a:solidFill>
                  <a:srgbClr val="FFC000"/>
                </a:solidFill>
              </a:rPr>
              <a:t>The city is what it is because our citizens are what they are.</a:t>
            </a:r>
          </a:p>
          <a:p>
            <a:r>
              <a:rPr lang="en-US" sz="2800" i="1" dirty="0">
                <a:solidFill>
                  <a:srgbClr val="FFC000"/>
                </a:solidFill>
              </a:rPr>
              <a:t>The city is not only a concrete jungle but a human zoo too.</a:t>
            </a:r>
          </a:p>
          <a:p>
            <a:r>
              <a:rPr lang="en-US" sz="2800" i="1" dirty="0">
                <a:solidFill>
                  <a:srgbClr val="FFC000"/>
                </a:solidFill>
              </a:rPr>
              <a:t>We shape our buildings; thereafter they shape us.  </a:t>
            </a:r>
          </a:p>
          <a:p>
            <a:endParaRPr lang="en-US" sz="2800" dirty="0"/>
          </a:p>
        </p:txBody>
      </p:sp>
    </p:spTree>
    <p:extLst>
      <p:ext uri="{BB962C8B-B14F-4D97-AF65-F5344CB8AC3E}">
        <p14:creationId xmlns:p14="http://schemas.microsoft.com/office/powerpoint/2010/main" val="3002886219"/>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2880"/>
            <a:ext cx="8596668" cy="452846"/>
          </a:xfrm>
        </p:spPr>
        <p:txBody>
          <a:bodyPr>
            <a:normAutofit fontScale="90000"/>
          </a:bodyPr>
          <a:lstStyle/>
          <a:p>
            <a:r>
              <a:rPr lang="en-US" b="1" i="1" dirty="0">
                <a:solidFill>
                  <a:srgbClr val="0070C0"/>
                </a:solidFill>
              </a:rPr>
              <a:t>Meaningful Spiritual Quotes </a:t>
            </a:r>
            <a:r>
              <a:rPr lang="en-US" b="1" i="1" dirty="0" err="1">
                <a:solidFill>
                  <a:srgbClr val="0070C0"/>
                </a:solidFill>
              </a:rPr>
              <a:t>Contd</a:t>
            </a:r>
            <a:r>
              <a:rPr lang="en-US" b="1" i="1" dirty="0">
                <a:solidFill>
                  <a:srgbClr val="0070C0"/>
                </a:solidFill>
              </a:rPr>
              <a:t>…….. </a:t>
            </a:r>
            <a:endParaRPr lang="en-US" dirty="0"/>
          </a:p>
        </p:txBody>
      </p:sp>
      <p:sp>
        <p:nvSpPr>
          <p:cNvPr id="3" name="Content Placeholder 2"/>
          <p:cNvSpPr>
            <a:spLocks noGrp="1"/>
          </p:cNvSpPr>
          <p:nvPr>
            <p:ph idx="1"/>
          </p:nvPr>
        </p:nvSpPr>
        <p:spPr>
          <a:xfrm>
            <a:off x="357051" y="635727"/>
            <a:ext cx="10711543" cy="5860868"/>
          </a:xfrm>
        </p:spPr>
        <p:txBody>
          <a:bodyPr>
            <a:noAutofit/>
          </a:bodyPr>
          <a:lstStyle/>
          <a:p>
            <a:r>
              <a:rPr lang="en-US" sz="3200" i="1" dirty="0" smtClean="0"/>
              <a:t>Curiosity is the mother of science, wonder is the mother of spirituality.</a:t>
            </a:r>
          </a:p>
          <a:p>
            <a:r>
              <a:rPr lang="en-US" sz="3200" i="1" dirty="0" smtClean="0"/>
              <a:t>The best and most beautiful things in the world cannot be seen or even touched. They must be felt with the heart.</a:t>
            </a:r>
          </a:p>
          <a:p>
            <a:r>
              <a:rPr lang="en-US" sz="3200" i="1" dirty="0" smtClean="0"/>
              <a:t>Hearing is important but practical application is the most important. Only then will it be possible to remember the Lord constantly.</a:t>
            </a:r>
          </a:p>
          <a:p>
            <a:r>
              <a:rPr lang="en-US" sz="3200" i="1" dirty="0" smtClean="0"/>
              <a:t>Spirituality is the Science of the Soul.</a:t>
            </a:r>
          </a:p>
          <a:p>
            <a:r>
              <a:rPr lang="en-US" sz="3200" i="1" dirty="0" smtClean="0"/>
              <a:t>The mind acts like an enemy for those who do not control.</a:t>
            </a:r>
          </a:p>
          <a:p>
            <a:pPr marL="0" indent="0">
              <a:buNone/>
            </a:pPr>
            <a:endParaRPr lang="en-US" sz="3200" dirty="0"/>
          </a:p>
        </p:txBody>
      </p:sp>
    </p:spTree>
    <p:extLst>
      <p:ext uri="{BB962C8B-B14F-4D97-AF65-F5344CB8AC3E}">
        <p14:creationId xmlns:p14="http://schemas.microsoft.com/office/powerpoint/2010/main" val="1082260970"/>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2446" y="0"/>
            <a:ext cx="7515497" cy="409303"/>
          </a:xfrm>
        </p:spPr>
        <p:txBody>
          <a:bodyPr>
            <a:noAutofit/>
          </a:bodyPr>
          <a:lstStyle/>
          <a:p>
            <a:r>
              <a:rPr lang="en-US" sz="3200" b="1" i="1" dirty="0" smtClean="0">
                <a:solidFill>
                  <a:srgbClr val="00B050"/>
                </a:solidFill>
              </a:rPr>
              <a:t>What is physical fitness?</a:t>
            </a:r>
            <a:endParaRPr lang="en-US" sz="3200" b="1" i="1" dirty="0">
              <a:solidFill>
                <a:srgbClr val="00B050"/>
              </a:solidFill>
            </a:endParaRPr>
          </a:p>
        </p:txBody>
      </p:sp>
      <p:sp>
        <p:nvSpPr>
          <p:cNvPr id="3" name="Subtitle 2"/>
          <p:cNvSpPr>
            <a:spLocks noGrp="1"/>
          </p:cNvSpPr>
          <p:nvPr>
            <p:ph type="subTitle" idx="1"/>
          </p:nvPr>
        </p:nvSpPr>
        <p:spPr>
          <a:xfrm>
            <a:off x="273538" y="339636"/>
            <a:ext cx="11691816" cy="6415537"/>
          </a:xfrm>
        </p:spPr>
        <p:txBody>
          <a:bodyPr>
            <a:noAutofit/>
          </a:bodyPr>
          <a:lstStyle/>
          <a:p>
            <a:pPr marL="342900" indent="-342900" algn="l">
              <a:buFont typeface="Arial" panose="020B0604020202020204" pitchFamily="34" charset="0"/>
              <a:buChar char="•"/>
            </a:pPr>
            <a:r>
              <a:rPr lang="en-US" sz="2400" b="1" i="1" dirty="0" smtClean="0">
                <a:solidFill>
                  <a:schemeClr val="accent5">
                    <a:lumMod val="60000"/>
                    <a:lumOff val="40000"/>
                  </a:schemeClr>
                </a:solidFill>
              </a:rPr>
              <a:t>Physical fitness </a:t>
            </a:r>
            <a:r>
              <a:rPr lang="en-US" sz="2400" b="1" i="1" dirty="0" smtClean="0">
                <a:solidFill>
                  <a:srgbClr val="0070C0"/>
                </a:solidFill>
              </a:rPr>
              <a:t>is your ability to carry out daily tasks and routine physical activities without undue fatigue.</a:t>
            </a:r>
          </a:p>
          <a:p>
            <a:pPr marL="342900" indent="-342900" algn="l">
              <a:buFont typeface="Arial" panose="020B0604020202020204" pitchFamily="34" charset="0"/>
              <a:buChar char="•"/>
            </a:pPr>
            <a:r>
              <a:rPr lang="en-US" sz="2400" b="1" i="1" dirty="0" smtClean="0">
                <a:solidFill>
                  <a:srgbClr val="00B0F0"/>
                </a:solidFill>
              </a:rPr>
              <a:t>Cardiorespiratory endurance, muscle strength, muscle endurance, flexibility and body composition.</a:t>
            </a:r>
          </a:p>
          <a:p>
            <a:pPr marL="342900" indent="-342900" algn="l">
              <a:buFont typeface="Arial" panose="020B0604020202020204" pitchFamily="34" charset="0"/>
              <a:buChar char="•"/>
            </a:pPr>
            <a:r>
              <a:rPr lang="en-US" sz="2400" b="1" i="1" dirty="0">
                <a:solidFill>
                  <a:srgbClr val="FFC000"/>
                </a:solidFill>
              </a:rPr>
              <a:t>Cardiorespiratory </a:t>
            </a:r>
            <a:r>
              <a:rPr lang="en-US" sz="2400" b="1" i="1" dirty="0" smtClean="0">
                <a:solidFill>
                  <a:srgbClr val="FFC000"/>
                </a:solidFill>
              </a:rPr>
              <a:t>endurance</a:t>
            </a:r>
            <a:r>
              <a:rPr lang="en-US" sz="2400" b="1" i="1" dirty="0" smtClean="0">
                <a:solidFill>
                  <a:srgbClr val="0070C0"/>
                </a:solidFill>
              </a:rPr>
              <a:t> is a measure of the circulatory and respiratory systems’ ability to deliver oxygen and nutrients to and eliminate waste products from cells. Your cells need oxygen and nutrients in order to fuel your muscles during periods of physical activity. When your cells work they produce wastes that needs to be transported away. How efficiently your body does these tasks is a measure of your cardiorespiratory endurance.</a:t>
            </a:r>
          </a:p>
          <a:p>
            <a:pPr marL="342900" indent="-342900" algn="l">
              <a:buFont typeface="Arial" panose="020B0604020202020204" pitchFamily="34" charset="0"/>
              <a:buChar char="•"/>
            </a:pPr>
            <a:r>
              <a:rPr lang="en-US" sz="2400" b="1" i="1" dirty="0" smtClean="0">
                <a:solidFill>
                  <a:srgbClr val="FF0000"/>
                </a:solidFill>
              </a:rPr>
              <a:t>Muscle strength</a:t>
            </a:r>
            <a:r>
              <a:rPr lang="en-US" sz="2400" b="1" i="1" dirty="0" smtClean="0">
                <a:solidFill>
                  <a:srgbClr val="0070C0"/>
                </a:solidFill>
              </a:rPr>
              <a:t> is the ability of a muscle or group of muscles to exert force against resistance. Having greater muscle strength enhances physical fitness because it allows you to more easily perform tasks such as pulling, pushing and lifting.</a:t>
            </a:r>
          </a:p>
          <a:p>
            <a:pPr marL="342900" indent="-342900" algn="l">
              <a:buFont typeface="Arial" panose="020B0604020202020204" pitchFamily="34" charset="0"/>
              <a:buChar char="•"/>
            </a:pPr>
            <a:r>
              <a:rPr lang="en-US" sz="2400" b="1" i="1" dirty="0" smtClean="0">
                <a:solidFill>
                  <a:srgbClr val="00B050"/>
                </a:solidFill>
              </a:rPr>
              <a:t>Muscle endurance </a:t>
            </a:r>
            <a:r>
              <a:rPr lang="en-US" sz="2400" b="1" i="1" dirty="0" smtClean="0">
                <a:solidFill>
                  <a:srgbClr val="0070C0"/>
                </a:solidFill>
              </a:rPr>
              <a:t>is defined as the ability of a </a:t>
            </a:r>
            <a:r>
              <a:rPr lang="en-US" sz="2400" b="1" i="1" dirty="0">
                <a:solidFill>
                  <a:srgbClr val="0070C0"/>
                </a:solidFill>
              </a:rPr>
              <a:t>muscle or group of </a:t>
            </a:r>
            <a:r>
              <a:rPr lang="en-US" sz="2400" b="1" i="1" dirty="0" smtClean="0">
                <a:solidFill>
                  <a:srgbClr val="0070C0"/>
                </a:solidFill>
              </a:rPr>
              <a:t>muscles to exert force for extended periods. </a:t>
            </a:r>
          </a:p>
          <a:p>
            <a:pPr marL="342900" indent="-342900" algn="l">
              <a:buFont typeface="Arial" panose="020B0604020202020204" pitchFamily="34" charset="0"/>
              <a:buChar char="•"/>
            </a:pPr>
            <a:endParaRPr lang="en-US" sz="2400" b="1" i="1" dirty="0" smtClean="0">
              <a:solidFill>
                <a:srgbClr val="0070C0"/>
              </a:solidFill>
            </a:endParaRPr>
          </a:p>
          <a:p>
            <a:pPr marL="342900" indent="-342900" algn="l">
              <a:buFont typeface="Arial" panose="020B0604020202020204" pitchFamily="34" charset="0"/>
              <a:buChar char="•"/>
            </a:pPr>
            <a:endParaRPr lang="en-US" sz="2400" b="1" i="1" dirty="0" smtClean="0">
              <a:solidFill>
                <a:srgbClr val="0070C0"/>
              </a:solidFill>
            </a:endParaRPr>
          </a:p>
        </p:txBody>
      </p:sp>
    </p:spTree>
    <p:extLst>
      <p:ext uri="{BB962C8B-B14F-4D97-AF65-F5344CB8AC3E}">
        <p14:creationId xmlns:p14="http://schemas.microsoft.com/office/powerpoint/2010/main" val="2847835336"/>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410789"/>
          </a:xfrm>
        </p:spPr>
        <p:txBody>
          <a:bodyPr>
            <a:noAutofit/>
          </a:bodyPr>
          <a:lstStyle/>
          <a:p>
            <a:pPr algn="ctr"/>
            <a:r>
              <a:rPr lang="en-US" sz="9600" dirty="0" smtClean="0"/>
              <a:t>WHY?</a:t>
            </a:r>
            <a:endParaRPr lang="en-US" sz="9600" dirty="0"/>
          </a:p>
        </p:txBody>
      </p:sp>
      <p:sp>
        <p:nvSpPr>
          <p:cNvPr id="3" name="Content Placeholder 2"/>
          <p:cNvSpPr>
            <a:spLocks noGrp="1"/>
          </p:cNvSpPr>
          <p:nvPr>
            <p:ph idx="1"/>
          </p:nvPr>
        </p:nvSpPr>
        <p:spPr>
          <a:xfrm>
            <a:off x="156755" y="2160589"/>
            <a:ext cx="11782696" cy="4697411"/>
          </a:xfrm>
        </p:spPr>
        <p:txBody>
          <a:bodyPr>
            <a:normAutofit/>
          </a:bodyPr>
          <a:lstStyle/>
          <a:p>
            <a:r>
              <a:rPr lang="en-US" sz="3600" b="1" i="1" dirty="0">
                <a:solidFill>
                  <a:srgbClr val="00B050"/>
                </a:solidFill>
              </a:rPr>
              <a:t>The central purpose of education, learning and collaboration should be to mediate voluntary evolution. In its current state, what we call education is leading humanity towards </a:t>
            </a:r>
            <a:r>
              <a:rPr lang="en-US" sz="3600" b="1" i="1" dirty="0" smtClean="0">
                <a:solidFill>
                  <a:srgbClr val="00B050"/>
                </a:solidFill>
              </a:rPr>
              <a:t>extinction.</a:t>
            </a:r>
            <a:endParaRPr lang="en-US" sz="3600" b="1" i="1" dirty="0">
              <a:solidFill>
                <a:srgbClr val="00B050"/>
              </a:solidFill>
            </a:endParaRPr>
          </a:p>
          <a:p>
            <a:r>
              <a:rPr lang="en-US" sz="3200" i="1" dirty="0">
                <a:solidFill>
                  <a:schemeClr val="accent2">
                    <a:lumMod val="75000"/>
                  </a:schemeClr>
                </a:solidFill>
              </a:rPr>
              <a:t>God gave us the gift of life. It is up to us to give ourselves the gift of living well.</a:t>
            </a:r>
          </a:p>
          <a:p>
            <a:r>
              <a:rPr lang="en-US" sz="4800" i="1" dirty="0" smtClean="0"/>
              <a:t>Health is wealth.</a:t>
            </a:r>
            <a:endParaRPr lang="en-US" sz="4800" i="1" dirty="0"/>
          </a:p>
        </p:txBody>
      </p:sp>
    </p:spTree>
    <p:extLst>
      <p:ext uri="{BB962C8B-B14F-4D97-AF65-F5344CB8AC3E}">
        <p14:creationId xmlns:p14="http://schemas.microsoft.com/office/powerpoint/2010/main" val="2033844396"/>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7017"/>
          </a:xfrm>
        </p:spPr>
        <p:txBody>
          <a:bodyPr>
            <a:normAutofit fontScale="90000"/>
          </a:bodyPr>
          <a:lstStyle/>
          <a:p>
            <a:r>
              <a:rPr lang="en-US" dirty="0" smtClean="0"/>
              <a:t>How fitting and sensible, don’t you think so?</a:t>
            </a:r>
            <a:endParaRPr lang="en-US" dirty="0"/>
          </a:p>
        </p:txBody>
      </p:sp>
      <p:sp>
        <p:nvSpPr>
          <p:cNvPr id="3" name="Content Placeholder 2"/>
          <p:cNvSpPr>
            <a:spLocks noGrp="1"/>
          </p:cNvSpPr>
          <p:nvPr>
            <p:ph idx="1"/>
          </p:nvPr>
        </p:nvSpPr>
        <p:spPr>
          <a:xfrm>
            <a:off x="60959" y="1393371"/>
            <a:ext cx="12000411" cy="5373189"/>
          </a:xfrm>
        </p:spPr>
        <p:txBody>
          <a:bodyPr>
            <a:noAutofit/>
          </a:bodyPr>
          <a:lstStyle/>
          <a:p>
            <a:r>
              <a:rPr lang="en-US" sz="4000" b="1" i="1" dirty="0">
                <a:solidFill>
                  <a:schemeClr val="accent5">
                    <a:lumMod val="75000"/>
                  </a:schemeClr>
                </a:solidFill>
              </a:rPr>
              <a:t>Education is not the amount of information that is put into your brain and runs riot there, undigested all your life. We must have life-building, man-making, character-building assimilation of ideas. If you have assimilated five ideas and made them your life and character and, you have more education than any man who has got by heart a whole library.</a:t>
            </a:r>
            <a:endParaRPr lang="en-US" sz="4000" dirty="0">
              <a:solidFill>
                <a:schemeClr val="accent5">
                  <a:lumMod val="75000"/>
                </a:schemeClr>
              </a:solidFill>
            </a:endParaRPr>
          </a:p>
        </p:txBody>
      </p:sp>
    </p:spTree>
    <p:extLst>
      <p:ext uri="{BB962C8B-B14F-4D97-AF65-F5344CB8AC3E}">
        <p14:creationId xmlns:p14="http://schemas.microsoft.com/office/powerpoint/2010/main" val="819731072"/>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9670"/>
            <a:ext cx="8596668" cy="670559"/>
          </a:xfrm>
        </p:spPr>
        <p:txBody>
          <a:bodyPr>
            <a:normAutofit/>
          </a:bodyPr>
          <a:lstStyle/>
          <a:p>
            <a:r>
              <a:rPr lang="en-US" b="1" i="1" dirty="0">
                <a:solidFill>
                  <a:srgbClr val="00B050"/>
                </a:solidFill>
              </a:rPr>
              <a:t>Importance of Sports</a:t>
            </a:r>
            <a:endParaRPr lang="en-US" dirty="0"/>
          </a:p>
        </p:txBody>
      </p:sp>
      <p:sp>
        <p:nvSpPr>
          <p:cNvPr id="3" name="Content Placeholder 2"/>
          <p:cNvSpPr>
            <a:spLocks noGrp="1"/>
          </p:cNvSpPr>
          <p:nvPr>
            <p:ph idx="1"/>
          </p:nvPr>
        </p:nvSpPr>
        <p:spPr>
          <a:xfrm>
            <a:off x="104503" y="644435"/>
            <a:ext cx="11956868" cy="6113416"/>
          </a:xfrm>
        </p:spPr>
        <p:txBody>
          <a:bodyPr>
            <a:noAutofit/>
          </a:bodyPr>
          <a:lstStyle/>
          <a:p>
            <a:pPr>
              <a:buFont typeface="Arial" panose="020B0604020202020204" pitchFamily="34" charset="0"/>
              <a:buChar char="•"/>
            </a:pPr>
            <a:r>
              <a:rPr lang="en-US" sz="3200" b="1" i="1" dirty="0">
                <a:solidFill>
                  <a:srgbClr val="0070C0"/>
                </a:solidFill>
              </a:rPr>
              <a:t>Sports are such great teachers. I think of everything they’ve taught me; </a:t>
            </a:r>
            <a:r>
              <a:rPr lang="en-US" sz="3200" b="1" i="1" dirty="0" smtClean="0">
                <a:solidFill>
                  <a:srgbClr val="0070C0"/>
                </a:solidFill>
              </a:rPr>
              <a:t>comradery, </a:t>
            </a:r>
            <a:r>
              <a:rPr lang="en-US" sz="3200" b="1" i="1" dirty="0">
                <a:solidFill>
                  <a:srgbClr val="0070C0"/>
                </a:solidFill>
              </a:rPr>
              <a:t>humility, how to resolve differences.</a:t>
            </a:r>
          </a:p>
          <a:p>
            <a:pPr>
              <a:buFont typeface="Arial" panose="020B0604020202020204" pitchFamily="34" charset="0"/>
              <a:buChar char="•"/>
            </a:pPr>
            <a:r>
              <a:rPr lang="en-US" sz="3200" b="1" i="1" dirty="0">
                <a:solidFill>
                  <a:srgbClr val="0070C0"/>
                </a:solidFill>
              </a:rPr>
              <a:t>I think what endurance sports teach you is to stay dedicated, stay focused, and also to understand you’re going to have ups and downs, but you need to keep running right through them.</a:t>
            </a:r>
          </a:p>
          <a:p>
            <a:pPr>
              <a:buFont typeface="Arial" panose="020B0604020202020204" pitchFamily="34" charset="0"/>
              <a:buChar char="•"/>
            </a:pPr>
            <a:r>
              <a:rPr lang="en-US" sz="3200" b="1" i="1" dirty="0">
                <a:solidFill>
                  <a:srgbClr val="0070C0"/>
                </a:solidFill>
              </a:rPr>
              <a:t>But sports carried me away from being in a gang, or being associated with drugs. Sports was my way out.</a:t>
            </a:r>
          </a:p>
          <a:p>
            <a:pPr>
              <a:buFont typeface="Arial" panose="020B0604020202020204" pitchFamily="34" charset="0"/>
              <a:buChar char="•"/>
            </a:pPr>
            <a:r>
              <a:rPr lang="en-US" sz="3200" b="1" i="1" dirty="0">
                <a:solidFill>
                  <a:srgbClr val="0070C0"/>
                </a:solidFill>
              </a:rPr>
              <a:t>I wish I had played team sports. I think every kid should. Teamwork builds character – teaches people about leadership and cooperation.</a:t>
            </a:r>
          </a:p>
        </p:txBody>
      </p:sp>
    </p:spTree>
    <p:extLst>
      <p:ext uri="{BB962C8B-B14F-4D97-AF65-F5344CB8AC3E}">
        <p14:creationId xmlns:p14="http://schemas.microsoft.com/office/powerpoint/2010/main" val="2784460741"/>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6340" y="78377"/>
            <a:ext cx="8596668" cy="818606"/>
          </a:xfrm>
        </p:spPr>
        <p:txBody>
          <a:bodyPr/>
          <a:lstStyle/>
          <a:p>
            <a:r>
              <a:rPr lang="en-US" b="1" i="1" dirty="0">
                <a:solidFill>
                  <a:srgbClr val="00B050"/>
                </a:solidFill>
              </a:rPr>
              <a:t>Importance of </a:t>
            </a:r>
            <a:r>
              <a:rPr lang="en-US" b="1" i="1" dirty="0" smtClean="0">
                <a:solidFill>
                  <a:srgbClr val="00B050"/>
                </a:solidFill>
              </a:rPr>
              <a:t>Sports </a:t>
            </a:r>
            <a:r>
              <a:rPr lang="en-US" b="1" i="1" dirty="0" err="1" smtClean="0">
                <a:solidFill>
                  <a:srgbClr val="00B050"/>
                </a:solidFill>
              </a:rPr>
              <a:t>Contd</a:t>
            </a:r>
            <a:r>
              <a:rPr lang="en-US" b="1" i="1" dirty="0" smtClean="0">
                <a:solidFill>
                  <a:srgbClr val="00B050"/>
                </a:solidFill>
              </a:rPr>
              <a:t>……</a:t>
            </a:r>
            <a:endParaRPr lang="en-US" dirty="0"/>
          </a:p>
        </p:txBody>
      </p:sp>
      <p:sp>
        <p:nvSpPr>
          <p:cNvPr id="3" name="Content Placeholder 2"/>
          <p:cNvSpPr>
            <a:spLocks noGrp="1"/>
          </p:cNvSpPr>
          <p:nvPr>
            <p:ph idx="1"/>
          </p:nvPr>
        </p:nvSpPr>
        <p:spPr>
          <a:xfrm>
            <a:off x="435429" y="1027611"/>
            <a:ext cx="10624457" cy="5564778"/>
          </a:xfrm>
        </p:spPr>
        <p:txBody>
          <a:bodyPr>
            <a:normAutofit/>
          </a:bodyPr>
          <a:lstStyle/>
          <a:p>
            <a:pPr>
              <a:buFont typeface="Arial" panose="020B0604020202020204" pitchFamily="34" charset="0"/>
              <a:buChar char="•"/>
            </a:pPr>
            <a:r>
              <a:rPr lang="en-US" sz="2800" b="1" i="1" dirty="0">
                <a:solidFill>
                  <a:srgbClr val="0070C0"/>
                </a:solidFill>
              </a:rPr>
              <a:t>The Games are just a nice, positive way to build friendships, </a:t>
            </a:r>
            <a:r>
              <a:rPr lang="en-US" sz="2800" b="1" i="1" dirty="0" smtClean="0">
                <a:solidFill>
                  <a:srgbClr val="0070C0"/>
                </a:solidFill>
              </a:rPr>
              <a:t>comradery </a:t>
            </a:r>
            <a:r>
              <a:rPr lang="en-US" sz="2800" b="1" i="1" dirty="0">
                <a:solidFill>
                  <a:srgbClr val="0070C0"/>
                </a:solidFill>
              </a:rPr>
              <a:t>and of course. self-esteem. Plus, the games are a great opportunity for people (who normally </a:t>
            </a:r>
            <a:r>
              <a:rPr lang="en-US" sz="2800" b="1" i="1" dirty="0" smtClean="0">
                <a:solidFill>
                  <a:srgbClr val="0070C0"/>
                </a:solidFill>
              </a:rPr>
              <a:t>wouldn’t) </a:t>
            </a:r>
            <a:r>
              <a:rPr lang="en-US" sz="2800" b="1" i="1" dirty="0">
                <a:solidFill>
                  <a:srgbClr val="0070C0"/>
                </a:solidFill>
              </a:rPr>
              <a:t>to participate in </a:t>
            </a:r>
            <a:r>
              <a:rPr lang="en-US" sz="2800" b="1" i="1" dirty="0" smtClean="0">
                <a:solidFill>
                  <a:srgbClr val="0070C0"/>
                </a:solidFill>
              </a:rPr>
              <a:t>sports.</a:t>
            </a:r>
            <a:endParaRPr lang="en-US" sz="2800" b="1" i="1" dirty="0">
              <a:solidFill>
                <a:srgbClr val="0070C0"/>
              </a:solidFill>
            </a:endParaRPr>
          </a:p>
          <a:p>
            <a:pPr>
              <a:buFont typeface="Arial" panose="020B0604020202020204" pitchFamily="34" charset="0"/>
              <a:buChar char="•"/>
            </a:pPr>
            <a:r>
              <a:rPr lang="en-US" sz="2800" b="1" i="1" dirty="0">
                <a:solidFill>
                  <a:srgbClr val="0070C0"/>
                </a:solidFill>
              </a:rPr>
              <a:t>I think extreme sports are really good for relieving stress.</a:t>
            </a:r>
          </a:p>
          <a:p>
            <a:pPr>
              <a:buFont typeface="Arial" panose="020B0604020202020204" pitchFamily="34" charset="0"/>
              <a:buChar char="•"/>
            </a:pPr>
            <a:r>
              <a:rPr lang="en-US" sz="2800" b="1" i="1" dirty="0">
                <a:solidFill>
                  <a:srgbClr val="0070C0"/>
                </a:solidFill>
              </a:rPr>
              <a:t>It’s a crazy world, so sports are really good for relieving stress.</a:t>
            </a:r>
          </a:p>
          <a:p>
            <a:pPr>
              <a:buFont typeface="Arial" panose="020B0604020202020204" pitchFamily="34" charset="0"/>
              <a:buChar char="•"/>
            </a:pPr>
            <a:r>
              <a:rPr lang="en-US" sz="2800" b="1" i="1" dirty="0">
                <a:solidFill>
                  <a:srgbClr val="0070C0"/>
                </a:solidFill>
              </a:rPr>
              <a:t>Sports do not build character. They reveal it.</a:t>
            </a:r>
          </a:p>
          <a:p>
            <a:pPr>
              <a:buFont typeface="Arial" panose="020B0604020202020204" pitchFamily="34" charset="0"/>
              <a:buChar char="•"/>
            </a:pPr>
            <a:r>
              <a:rPr lang="en-US" sz="2800" b="1" i="1" dirty="0">
                <a:solidFill>
                  <a:srgbClr val="0070C0"/>
                </a:solidFill>
              </a:rPr>
              <a:t>Sports gives us the grandest opportunity of all to talk about reaching down and helping up or getting on somebody else’s shoulders.</a:t>
            </a:r>
          </a:p>
        </p:txBody>
      </p:sp>
    </p:spTree>
    <p:extLst>
      <p:ext uri="{BB962C8B-B14F-4D97-AF65-F5344CB8AC3E}">
        <p14:creationId xmlns:p14="http://schemas.microsoft.com/office/powerpoint/2010/main" val="2537349638"/>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74172"/>
            <a:ext cx="8596668" cy="740228"/>
          </a:xfrm>
        </p:spPr>
        <p:txBody>
          <a:bodyPr/>
          <a:lstStyle/>
          <a:p>
            <a:r>
              <a:rPr lang="en-US" i="1" dirty="0" smtClean="0">
                <a:solidFill>
                  <a:srgbClr val="00B050"/>
                </a:solidFill>
              </a:rPr>
              <a:t>Importance of Sports </a:t>
            </a:r>
            <a:r>
              <a:rPr lang="en-US" i="1" dirty="0" err="1" smtClean="0">
                <a:solidFill>
                  <a:srgbClr val="00B050"/>
                </a:solidFill>
              </a:rPr>
              <a:t>Contd</a:t>
            </a:r>
            <a:r>
              <a:rPr lang="en-US" i="1" dirty="0" smtClean="0">
                <a:solidFill>
                  <a:srgbClr val="00B050"/>
                </a:solidFill>
              </a:rPr>
              <a:t>……</a:t>
            </a:r>
            <a:endParaRPr lang="en-US" i="1" dirty="0">
              <a:solidFill>
                <a:srgbClr val="00B050"/>
              </a:solidFill>
            </a:endParaRPr>
          </a:p>
        </p:txBody>
      </p:sp>
      <p:sp>
        <p:nvSpPr>
          <p:cNvPr id="3" name="Content Placeholder 2"/>
          <p:cNvSpPr>
            <a:spLocks noGrp="1"/>
          </p:cNvSpPr>
          <p:nvPr>
            <p:ph idx="1"/>
          </p:nvPr>
        </p:nvSpPr>
        <p:spPr>
          <a:xfrm>
            <a:off x="592183" y="792480"/>
            <a:ext cx="9561385" cy="5791200"/>
          </a:xfrm>
        </p:spPr>
        <p:txBody>
          <a:bodyPr>
            <a:normAutofit lnSpcReduction="10000"/>
          </a:bodyPr>
          <a:lstStyle/>
          <a:p>
            <a:r>
              <a:rPr lang="en-US" sz="2600" i="1" dirty="0" smtClean="0">
                <a:solidFill>
                  <a:schemeClr val="accent5">
                    <a:lumMod val="60000"/>
                    <a:lumOff val="40000"/>
                  </a:schemeClr>
                </a:solidFill>
              </a:rPr>
              <a:t>Sports build good habits, confidence and discipline. They make players into community leaders and teach them how to strive for a goal, handle mistakes and cherish growth opportunities.</a:t>
            </a:r>
          </a:p>
          <a:p>
            <a:r>
              <a:rPr lang="en-US" sz="2600" i="1" dirty="0" smtClean="0">
                <a:solidFill>
                  <a:schemeClr val="accent5">
                    <a:lumMod val="60000"/>
                    <a:lumOff val="40000"/>
                  </a:schemeClr>
                </a:solidFill>
              </a:rPr>
              <a:t>Sports has the power to change the world. It has the power to inspire, it has the power to unite people in a away that little else does. It speaks to youth in a language they understand. Sports can create hope, where once there was only despair. It is more powerful than governments </a:t>
            </a:r>
            <a:r>
              <a:rPr lang="en-US" sz="2600" i="1" smtClean="0">
                <a:solidFill>
                  <a:schemeClr val="accent5">
                    <a:lumMod val="60000"/>
                    <a:lumOff val="40000"/>
                  </a:schemeClr>
                </a:solidFill>
              </a:rPr>
              <a:t>in breaking </a:t>
            </a:r>
            <a:r>
              <a:rPr lang="en-US" sz="2600" i="1" dirty="0" smtClean="0">
                <a:solidFill>
                  <a:schemeClr val="accent5">
                    <a:lumMod val="60000"/>
                    <a:lumOff val="40000"/>
                  </a:schemeClr>
                </a:solidFill>
              </a:rPr>
              <a:t>down racial barriers. It laughs in the face of all types of discrimination.</a:t>
            </a:r>
          </a:p>
          <a:p>
            <a:r>
              <a:rPr lang="en-US" sz="2600" i="1" dirty="0" smtClean="0">
                <a:solidFill>
                  <a:schemeClr val="accent5">
                    <a:lumMod val="60000"/>
                    <a:lumOff val="40000"/>
                  </a:schemeClr>
                </a:solidFill>
              </a:rPr>
              <a:t>Serious sport has nothing to do with fair play. It is bound up with hatred, jealousy, boastfulness, disregard of all rules and sadistic pleasure in witnessing violence. In other words, it is war minus the shooting.</a:t>
            </a:r>
          </a:p>
          <a:p>
            <a:endParaRPr lang="en-US" i="1" dirty="0">
              <a:solidFill>
                <a:schemeClr val="accent5">
                  <a:lumMod val="60000"/>
                  <a:lumOff val="40000"/>
                </a:schemeClr>
              </a:solidFill>
            </a:endParaRPr>
          </a:p>
          <a:p>
            <a:pPr marL="0" indent="0">
              <a:buNone/>
            </a:pPr>
            <a:endParaRPr lang="en-US" i="1" dirty="0" smtClean="0">
              <a:solidFill>
                <a:schemeClr val="accent5">
                  <a:lumMod val="60000"/>
                  <a:lumOff val="40000"/>
                </a:schemeClr>
              </a:solidFill>
            </a:endParaRPr>
          </a:p>
          <a:p>
            <a:endParaRPr lang="en-US" i="1" dirty="0">
              <a:solidFill>
                <a:schemeClr val="accent5">
                  <a:lumMod val="60000"/>
                  <a:lumOff val="40000"/>
                </a:schemeClr>
              </a:solidFill>
            </a:endParaRPr>
          </a:p>
        </p:txBody>
      </p:sp>
    </p:spTree>
    <p:extLst>
      <p:ext uri="{BB962C8B-B14F-4D97-AF65-F5344CB8AC3E}">
        <p14:creationId xmlns:p14="http://schemas.microsoft.com/office/powerpoint/2010/main" val="2301969464"/>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9669"/>
            <a:ext cx="8596668" cy="635725"/>
          </a:xfrm>
        </p:spPr>
        <p:txBody>
          <a:bodyPr>
            <a:normAutofit fontScale="90000"/>
          </a:bodyPr>
          <a:lstStyle/>
          <a:p>
            <a:r>
              <a:rPr lang="en-US" i="1" dirty="0">
                <a:solidFill>
                  <a:srgbClr val="00B050"/>
                </a:solidFill>
              </a:rPr>
              <a:t>Importance of Sports </a:t>
            </a:r>
            <a:r>
              <a:rPr lang="en-US" i="1" dirty="0" err="1">
                <a:solidFill>
                  <a:srgbClr val="00B050"/>
                </a:solidFill>
              </a:rPr>
              <a:t>Contd</a:t>
            </a:r>
            <a:r>
              <a:rPr lang="en-US" i="1" dirty="0">
                <a:solidFill>
                  <a:srgbClr val="00B050"/>
                </a:solidFill>
              </a:rPr>
              <a:t>……</a:t>
            </a:r>
          </a:p>
        </p:txBody>
      </p:sp>
      <p:sp>
        <p:nvSpPr>
          <p:cNvPr id="3" name="Content Placeholder 2"/>
          <p:cNvSpPr>
            <a:spLocks noGrp="1"/>
          </p:cNvSpPr>
          <p:nvPr>
            <p:ph idx="1"/>
          </p:nvPr>
        </p:nvSpPr>
        <p:spPr>
          <a:xfrm>
            <a:off x="418011" y="600891"/>
            <a:ext cx="10885715" cy="6174378"/>
          </a:xfrm>
        </p:spPr>
        <p:txBody>
          <a:bodyPr>
            <a:noAutofit/>
          </a:bodyPr>
          <a:lstStyle/>
          <a:p>
            <a:r>
              <a:rPr lang="en-US" sz="3600" i="1" dirty="0" smtClean="0">
                <a:solidFill>
                  <a:srgbClr val="00B0F0"/>
                </a:solidFill>
              </a:rPr>
              <a:t>Sports teaches you to understand the meaning of a team. You need to be able to work with everybody; you don’t have to be their best friend. You can experience the fun of competition and driving toward a common goal without pushing to bond in some major way with each individual on a project.</a:t>
            </a:r>
          </a:p>
          <a:p>
            <a:r>
              <a:rPr lang="en-US" sz="3600" i="1" dirty="0" smtClean="0">
                <a:solidFill>
                  <a:srgbClr val="00B0F0"/>
                </a:solidFill>
              </a:rPr>
              <a:t>Sports teaches you character, it teaches you to play by the rules, it teaches you to know what it feels like to win and lose-it teaches you about life.</a:t>
            </a:r>
            <a:endParaRPr lang="en-US" sz="3600" i="1" dirty="0">
              <a:solidFill>
                <a:srgbClr val="00B0F0"/>
              </a:solidFill>
            </a:endParaRPr>
          </a:p>
        </p:txBody>
      </p:sp>
    </p:spTree>
    <p:extLst>
      <p:ext uri="{BB962C8B-B14F-4D97-AF65-F5344CB8AC3E}">
        <p14:creationId xmlns:p14="http://schemas.microsoft.com/office/powerpoint/2010/main" val="1306852410"/>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660"/>
            <a:ext cx="10515600" cy="683812"/>
          </a:xfrm>
        </p:spPr>
        <p:txBody>
          <a:bodyPr>
            <a:normAutofit/>
          </a:bodyPr>
          <a:lstStyle/>
          <a:p>
            <a:r>
              <a:rPr lang="en-US" b="1" i="1" dirty="0" smtClean="0">
                <a:solidFill>
                  <a:srgbClr val="00B0F0"/>
                </a:solidFill>
              </a:rPr>
              <a:t>Meaningful Spiritual Quotes</a:t>
            </a:r>
            <a:endParaRPr lang="en-US" b="1" i="1" dirty="0">
              <a:solidFill>
                <a:srgbClr val="00B0F0"/>
              </a:solidFill>
            </a:endParaRPr>
          </a:p>
        </p:txBody>
      </p:sp>
      <p:sp>
        <p:nvSpPr>
          <p:cNvPr id="3" name="Content Placeholder 2"/>
          <p:cNvSpPr>
            <a:spLocks noGrp="1"/>
          </p:cNvSpPr>
          <p:nvPr>
            <p:ph idx="1"/>
          </p:nvPr>
        </p:nvSpPr>
        <p:spPr>
          <a:xfrm>
            <a:off x="838200" y="818984"/>
            <a:ext cx="10515600" cy="5844209"/>
          </a:xfrm>
        </p:spPr>
        <p:txBody>
          <a:bodyPr>
            <a:noAutofit/>
          </a:bodyPr>
          <a:lstStyle/>
          <a:p>
            <a:r>
              <a:rPr lang="en-US" sz="2400" i="1" dirty="0" smtClean="0">
                <a:solidFill>
                  <a:schemeClr val="accent4">
                    <a:lumMod val="75000"/>
                  </a:schemeClr>
                </a:solidFill>
              </a:rPr>
              <a:t>No one who does good work will ever come to a bad end, either here or in the world to come.</a:t>
            </a:r>
          </a:p>
          <a:p>
            <a:r>
              <a:rPr lang="en-US" sz="2400" i="1" dirty="0" smtClean="0">
                <a:solidFill>
                  <a:schemeClr val="accent4">
                    <a:lumMod val="75000"/>
                  </a:schemeClr>
                </a:solidFill>
              </a:rPr>
              <a:t>Anger and greed are the gates to self destructive hell.</a:t>
            </a:r>
          </a:p>
          <a:p>
            <a:r>
              <a:rPr lang="en-US" sz="2400" i="1" dirty="0" smtClean="0">
                <a:solidFill>
                  <a:schemeClr val="accent4">
                    <a:lumMod val="75000"/>
                  </a:schemeClr>
                </a:solidFill>
              </a:rPr>
              <a:t>The soul can never be cut to pieces by any weapon. Nor burned by fire, moistened by water nor withered by the wind.</a:t>
            </a:r>
          </a:p>
          <a:p>
            <a:r>
              <a:rPr lang="en-US" sz="2400" i="1" dirty="0" smtClean="0">
                <a:solidFill>
                  <a:schemeClr val="accent4">
                    <a:lumMod val="75000"/>
                  </a:schemeClr>
                </a:solidFill>
              </a:rPr>
              <a:t>You have the right to work, but never to the fruit of the work, you should never engage in action for the sake of reward, nor should you long for inaction.</a:t>
            </a:r>
          </a:p>
          <a:p>
            <a:r>
              <a:rPr lang="en-US" sz="2400" i="1" dirty="0" smtClean="0">
                <a:solidFill>
                  <a:schemeClr val="accent4">
                    <a:lumMod val="75000"/>
                  </a:schemeClr>
                </a:solidFill>
              </a:rPr>
              <a:t>I would rather die a meaningful death than to have a meaningless life.</a:t>
            </a:r>
          </a:p>
          <a:p>
            <a:r>
              <a:rPr lang="en-US" sz="2400" i="1" dirty="0" smtClean="0">
                <a:solidFill>
                  <a:schemeClr val="accent4">
                    <a:lumMod val="75000"/>
                  </a:schemeClr>
                </a:solidFill>
              </a:rPr>
              <a:t>A life spent making mistakes is not only more honorable, but more useful than a life spent doing nothing.</a:t>
            </a:r>
          </a:p>
          <a:p>
            <a:r>
              <a:rPr lang="en-US" sz="2400" i="1" dirty="0" smtClean="0">
                <a:solidFill>
                  <a:schemeClr val="accent4">
                    <a:lumMod val="75000"/>
                  </a:schemeClr>
                </a:solidFill>
              </a:rPr>
              <a:t>The more we come out and do good to others, the more our hearts will be purified.</a:t>
            </a:r>
          </a:p>
          <a:p>
            <a:r>
              <a:rPr lang="en-US" sz="2400" i="1" dirty="0" smtClean="0">
                <a:solidFill>
                  <a:schemeClr val="accent4">
                    <a:lumMod val="75000"/>
                  </a:schemeClr>
                </a:solidFill>
              </a:rPr>
              <a:t>Doing good to the others is the one great universal religion.</a:t>
            </a:r>
            <a:endParaRPr lang="en-US" sz="2400" i="1" dirty="0">
              <a:solidFill>
                <a:schemeClr val="accent4">
                  <a:lumMod val="75000"/>
                </a:schemeClr>
              </a:solidFill>
            </a:endParaRPr>
          </a:p>
        </p:txBody>
      </p:sp>
    </p:spTree>
    <p:extLst>
      <p:ext uri="{BB962C8B-B14F-4D97-AF65-F5344CB8AC3E}">
        <p14:creationId xmlns:p14="http://schemas.microsoft.com/office/powerpoint/2010/main" val="912210060"/>
      </p:ext>
    </p:extLst>
  </p:cSld>
  <p:clrMapOvr>
    <a:masterClrMapping/>
  </p:clrMapOvr>
  <p:transition spd="slow">
    <p:randomBar dir="vert"/>
    <p:sndAc>
      <p:stSnd>
        <p:snd r:embed="rId2" name="arrow.wav"/>
      </p:stSnd>
    </p:sndAc>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428</TotalTime>
  <Words>2248</Words>
  <Application>Microsoft Office PowerPoint</Application>
  <PresentationFormat>Widescreen</PresentationFormat>
  <Paragraphs>113</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Trebuchet MS</vt:lpstr>
      <vt:lpstr>Wingdings 3</vt:lpstr>
      <vt:lpstr>Facet</vt:lpstr>
      <vt:lpstr>The Importance of Extra-curricular Activities in School</vt:lpstr>
      <vt:lpstr>What is physical fitness?</vt:lpstr>
      <vt:lpstr>WHY?</vt:lpstr>
      <vt:lpstr>How fitting and sensible, don’t you think so?</vt:lpstr>
      <vt:lpstr>Importance of Sports</vt:lpstr>
      <vt:lpstr>Importance of Sports Contd……</vt:lpstr>
      <vt:lpstr>Importance of Sports Contd……</vt:lpstr>
      <vt:lpstr>Importance of Sports Contd……</vt:lpstr>
      <vt:lpstr>Meaningful Spiritual Quotes</vt:lpstr>
      <vt:lpstr>Meaningful Spiritual Quotes Contd……..</vt:lpstr>
      <vt:lpstr>Meaningful Spiritual Quotes Contd……..</vt:lpstr>
      <vt:lpstr>Meaningful Spiritual Quotes Contd……..</vt:lpstr>
      <vt:lpstr>Meaningful Spiritual Quotes Contd……..</vt:lpstr>
      <vt:lpstr>Meaningful Spiritual Quotes Contd……..</vt:lpstr>
      <vt:lpstr>Meaningful Spiritual Quotes Contd……..</vt:lpstr>
      <vt:lpstr>Meaningful Spiritual Quotes Contd……..</vt:lpstr>
      <vt:lpstr>Meaningful Spiritual Quotes Contd…….. </vt:lpstr>
      <vt:lpstr>Meaningful Spiritual Quotes Contd……..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Importance of Sports</dc:title>
  <dc:creator>MOE</dc:creator>
  <cp:lastModifiedBy>MOE</cp:lastModifiedBy>
  <cp:revision>111</cp:revision>
  <dcterms:created xsi:type="dcterms:W3CDTF">2019-08-16T06:15:55Z</dcterms:created>
  <dcterms:modified xsi:type="dcterms:W3CDTF">2020-06-10T07:44:49Z</dcterms:modified>
</cp:coreProperties>
</file>